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8" r:id="rId3"/>
    <p:sldId id="260" r:id="rId4"/>
    <p:sldId id="259" r:id="rId5"/>
    <p:sldId id="262" r:id="rId6"/>
    <p:sldId id="261" r:id="rId7"/>
    <p:sldId id="263" r:id="rId8"/>
    <p:sldId id="264" r:id="rId9"/>
    <p:sldId id="266" r:id="rId10"/>
    <p:sldId id="267" r:id="rId11"/>
    <p:sldId id="265" r:id="rId12"/>
    <p:sldId id="268" r:id="rId13"/>
    <p:sldId id="269" r:id="rId14"/>
    <p:sldId id="275" r:id="rId15"/>
    <p:sldId id="270" r:id="rId16"/>
    <p:sldId id="271" r:id="rId17"/>
    <p:sldId id="272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69" d="100"/>
          <a:sy n="69" d="100"/>
        </p:scale>
        <p:origin x="-142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ójkąt prostokątny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ytuł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17" name="Podtytuł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  <p:grpSp>
        <p:nvGrpSpPr>
          <p:cNvPr id="2" name="Grupa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Dowolny kształt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Dowolny kształt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Dowolny kształt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Łącznik prosty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Symbol zastępczy daty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19" name="Symbol zastępczy stopki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l-PL"/>
          </a:p>
        </p:txBody>
      </p:sp>
      <p:sp>
        <p:nvSpPr>
          <p:cNvPr id="27" name="Symbol zastępczy numeru slajdu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Pag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ag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Tytuł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ównani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l-PL" smtClean="0"/>
              <a:t>Kliknij ikonę, aby dodać obraz</a:t>
            </a:r>
            <a:endParaRPr kumimoji="0" lang="en-US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8" name="Dowolny kształt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Dowolny kształt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ójkąt prostokątny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Łącznik prosty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ag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ag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olny kształt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Dowolny kształt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ójkąt prostokątny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Łącznik prosty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ytułu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0" name="Symbol zastępczy tekstu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10" name="Symbol zastępczy daty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4510F22-52DC-4902-95C7-1E09DFFB912E}" type="datetimeFigureOut">
              <a:rPr lang="pl-PL" smtClean="0"/>
              <a:pPr/>
              <a:t>2010-11-30</a:t>
            </a:fld>
            <a:endParaRPr lang="pl-PL"/>
          </a:p>
        </p:txBody>
      </p:sp>
      <p:sp>
        <p:nvSpPr>
          <p:cNvPr id="22" name="Symbol zastępczy stopki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l-PL"/>
          </a:p>
        </p:txBody>
      </p:sp>
      <p:sp>
        <p:nvSpPr>
          <p:cNvPr id="18" name="Symbol zastępczy numeru slajdu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AA1971B-D764-4881-8F96-F9692E17824D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draport.pl/" TargetMode="External"/><Relationship Id="rId7" Type="http://schemas.openxmlformats.org/officeDocument/2006/relationships/hyperlink" Target="http://www.autodesk.pl/" TargetMode="External"/><Relationship Id="rId2" Type="http://schemas.openxmlformats.org/officeDocument/2006/relationships/hyperlink" Target="http://www.cad.p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dor.pl/" TargetMode="External"/><Relationship Id="rId5" Type="http://schemas.openxmlformats.org/officeDocument/2006/relationships/hyperlink" Target="http://www.siemens.com/plm" TargetMode="External"/><Relationship Id="rId4" Type="http://schemas.openxmlformats.org/officeDocument/2006/relationships/hyperlink" Target="http://www.ely.pg.gda.pl/kane/Dydaktyka.p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51520" y="2636912"/>
            <a:ext cx="8496944" cy="1008112"/>
          </a:xfrm>
        </p:spPr>
        <p:txBody>
          <a:bodyPr>
            <a:normAutofit/>
          </a:bodyPr>
          <a:lstStyle/>
          <a:p>
            <a:pPr algn="ctr"/>
            <a:r>
              <a:rPr lang="pl-PL" sz="2800" dirty="0" smtClean="0">
                <a:latin typeface="Bauhaus 93" pitchFamily="82" charset="0"/>
              </a:rPr>
              <a:t>CAE (Komputerowo Wspomagane Prace Inżynierskie) Computer </a:t>
            </a:r>
            <a:r>
              <a:rPr lang="pl-PL" sz="2800" dirty="0" err="1" smtClean="0">
                <a:latin typeface="Bauhaus 93" pitchFamily="82" charset="0"/>
              </a:rPr>
              <a:t>Aided</a:t>
            </a:r>
            <a:r>
              <a:rPr lang="pl-PL" sz="2800" dirty="0" smtClean="0">
                <a:latin typeface="Bauhaus 93" pitchFamily="82" charset="0"/>
              </a:rPr>
              <a:t> Engineering.</a:t>
            </a:r>
            <a:endParaRPr lang="pl-PL" sz="2800" dirty="0">
              <a:latin typeface="Bauhaus 93" pitchFamily="82" charset="0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67544" y="1052736"/>
            <a:ext cx="7920880" cy="5805264"/>
          </a:xfrm>
        </p:spPr>
        <p:txBody>
          <a:bodyPr>
            <a:normAutofit/>
          </a:bodyPr>
          <a:lstStyle/>
          <a:p>
            <a:pPr algn="ctr"/>
            <a:r>
              <a:rPr lang="pl-PL" dirty="0" smtClean="0"/>
              <a:t> </a:t>
            </a:r>
          </a:p>
          <a:p>
            <a:pPr algn="ctr"/>
            <a:endParaRPr lang="pl-PL" dirty="0" smtClean="0"/>
          </a:p>
          <a:p>
            <a:pPr algn="ctr"/>
            <a:r>
              <a:rPr lang="pl-PL" dirty="0" smtClean="0"/>
              <a:t>     </a:t>
            </a:r>
            <a:r>
              <a:rPr lang="pl-PL" sz="2000" dirty="0" smtClean="0">
                <a:latin typeface="Copperplate Gothic Bold" pitchFamily="34" charset="0"/>
              </a:rPr>
              <a:t>Techniki komputerowe w inżynierii produkcji</a:t>
            </a:r>
          </a:p>
          <a:p>
            <a:pPr algn="ctr"/>
            <a:endParaRPr lang="pl-PL" sz="2000" dirty="0" smtClean="0">
              <a:latin typeface="Copperplate Gothic Bold" pitchFamily="34" charset="0"/>
            </a:endParaRPr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l"/>
            <a:r>
              <a:rPr lang="pl-PL" sz="2000" dirty="0" smtClean="0">
                <a:solidFill>
                  <a:schemeClr val="bg1"/>
                </a:solidFill>
                <a:latin typeface="Copperplate Gothic Bold" pitchFamily="34" charset="0"/>
              </a:rPr>
              <a:t>Maciej Sumara</a:t>
            </a:r>
          </a:p>
          <a:p>
            <a:pPr algn="l"/>
            <a:r>
              <a:rPr lang="pl-PL" sz="2000" dirty="0" smtClean="0">
                <a:solidFill>
                  <a:schemeClr val="bg1"/>
                </a:solidFill>
                <a:latin typeface="Copperplate Gothic Bold" pitchFamily="34" charset="0"/>
              </a:rPr>
              <a:t>Wojciech Szalkiewicz</a:t>
            </a:r>
            <a:endParaRPr lang="pl-PL" sz="2000" dirty="0">
              <a:solidFill>
                <a:schemeClr val="bg1"/>
              </a:solidFill>
              <a:latin typeface="Copperplate Gothic Bold" pitchFamily="34" charset="0"/>
            </a:endParaRPr>
          </a:p>
        </p:txBody>
      </p:sp>
      <p:pic>
        <p:nvPicPr>
          <p:cNvPr id="5125" name="Picture 5" descr="C:\Users\wojszal\Desktop\images (4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3514725" cy="12954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pl-PL" b="1" dirty="0" smtClean="0"/>
              <a:t>Rodzaj:</a:t>
            </a:r>
            <a:r>
              <a:rPr lang="pl-PL" dirty="0" smtClean="0"/>
              <a:t> CAE</a:t>
            </a:r>
            <a:br>
              <a:rPr lang="pl-PL" dirty="0" smtClean="0"/>
            </a:br>
            <a:r>
              <a:rPr lang="pl-PL" i="1" dirty="0" smtClean="0"/>
              <a:t>Samodzielny program, w skład którego wchodzą moduł Element i </a:t>
            </a:r>
            <a:r>
              <a:rPr lang="pl-PL" i="1" dirty="0" err="1" smtClean="0"/>
              <a:t>Material</a:t>
            </a:r>
            <a:r>
              <a:rPr lang="pl-PL" i="1" dirty="0" smtClean="0"/>
              <a:t> (bezpłatne) oraz płatne </a:t>
            </a:r>
            <a:r>
              <a:rPr lang="pl-PL" i="1" dirty="0" err="1" smtClean="0"/>
              <a:t>solvery</a:t>
            </a:r>
            <a:r>
              <a:rPr lang="pl-PL" i="1" dirty="0" smtClean="0"/>
              <a:t> do obliczania modeli powyżej 10000 węzłów.</a:t>
            </a:r>
          </a:p>
          <a:p>
            <a:pPr>
              <a:buNone/>
            </a:pPr>
            <a:r>
              <a:rPr lang="pl-PL" i="1" dirty="0"/>
              <a:t> </a:t>
            </a:r>
            <a:r>
              <a:rPr lang="pl-PL" i="1" dirty="0" smtClean="0"/>
              <a:t>  Modele o mniejszej </a:t>
            </a:r>
          </a:p>
          <a:p>
            <a:pPr>
              <a:buNone/>
            </a:pPr>
            <a:r>
              <a:rPr lang="pl-PL" i="1" dirty="0"/>
              <a:t> </a:t>
            </a:r>
            <a:r>
              <a:rPr lang="pl-PL" i="1" dirty="0" smtClean="0"/>
              <a:t>  ilości węzłów można</a:t>
            </a:r>
          </a:p>
          <a:p>
            <a:pPr>
              <a:buNone/>
            </a:pPr>
            <a:r>
              <a:rPr lang="pl-PL" i="1" dirty="0"/>
              <a:t>  </a:t>
            </a:r>
            <a:r>
              <a:rPr lang="pl-PL" i="1" dirty="0" smtClean="0"/>
              <a:t> rozwiązywać w wersji</a:t>
            </a:r>
          </a:p>
          <a:p>
            <a:pPr>
              <a:buNone/>
            </a:pPr>
            <a:r>
              <a:rPr lang="pl-PL" i="1" dirty="0"/>
              <a:t> </a:t>
            </a:r>
            <a:r>
              <a:rPr lang="pl-PL" i="1" dirty="0" smtClean="0"/>
              <a:t>  demonstracyjnej.</a:t>
            </a:r>
            <a:endParaRPr lang="pl-PL" dirty="0" smtClean="0"/>
          </a:p>
          <a:p>
            <a:pPr>
              <a:buNone/>
            </a:pP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 flipV="1">
            <a:off x="457200" y="-819472"/>
            <a:ext cx="8229600" cy="360040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Picture 4" descr="C:\Users\wojszal\Desktop\display_image.ph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501008"/>
            <a:ext cx="3336025" cy="2520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b="1" dirty="0" smtClean="0"/>
              <a:t>     Dedykowane </a:t>
            </a:r>
            <a:r>
              <a:rPr lang="pl-PL" b="1" dirty="0"/>
              <a:t>zastosowania</a:t>
            </a:r>
            <a:r>
              <a:rPr lang="pl-PL" b="1" dirty="0" smtClean="0"/>
              <a:t>:</a:t>
            </a:r>
          </a:p>
          <a:p>
            <a:pPr>
              <a:buNone/>
            </a:pPr>
            <a:r>
              <a:rPr lang="pl-PL" b="1" dirty="0"/>
              <a:t/>
            </a:r>
            <a:br>
              <a:rPr lang="pl-PL" b="1" dirty="0"/>
            </a:br>
            <a:r>
              <a:rPr lang="pl-PL" dirty="0"/>
              <a:t>• </a:t>
            </a:r>
            <a:r>
              <a:rPr lang="pl-PL" dirty="0" smtClean="0"/>
              <a:t>Mechanika;</a:t>
            </a:r>
            <a:r>
              <a:rPr lang="pl-PL" dirty="0"/>
              <a:t> </a:t>
            </a:r>
            <a:endParaRPr lang="pl-PL" dirty="0" smtClean="0"/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/>
              <a:t>• Wymiana </a:t>
            </a:r>
            <a:r>
              <a:rPr lang="pl-PL" dirty="0" smtClean="0"/>
              <a:t>ciepła;</a:t>
            </a:r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/>
              <a:t>• Przepływ </a:t>
            </a:r>
            <a:r>
              <a:rPr lang="pl-PL" dirty="0" smtClean="0"/>
              <a:t>płynów;</a:t>
            </a:r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/>
              <a:t>• Zagadnienia </a:t>
            </a:r>
            <a:r>
              <a:rPr lang="pl-PL" dirty="0" smtClean="0"/>
              <a:t>falowe;</a:t>
            </a:r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/>
              <a:t>• Obliczenia </a:t>
            </a:r>
            <a:r>
              <a:rPr lang="pl-PL" dirty="0" smtClean="0"/>
              <a:t>elektryczne.</a:t>
            </a:r>
            <a:endParaRPr lang="pl-PL" dirty="0"/>
          </a:p>
          <a:p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531440"/>
            <a:ext cx="8229600" cy="216024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6" name="Picture 2" descr="C:\Users\wojszal\Desktop\display_image.php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132856"/>
            <a:ext cx="3328115" cy="2520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b="1" dirty="0" smtClean="0"/>
              <a:t>                             Główni </a:t>
            </a:r>
            <a:r>
              <a:rPr lang="pl-PL" b="1" dirty="0"/>
              <a:t>odbiorcy</a:t>
            </a:r>
            <a:r>
              <a:rPr lang="pl-PL" b="1" dirty="0" smtClean="0"/>
              <a:t>:</a:t>
            </a:r>
          </a:p>
          <a:p>
            <a:pPr>
              <a:buNone/>
            </a:pPr>
            <a:endParaRPr lang="pl-PL" b="1" dirty="0" smtClean="0"/>
          </a:p>
          <a:p>
            <a:pPr>
              <a:lnSpc>
                <a:spcPct val="110000"/>
              </a:lnSpc>
              <a:buNone/>
            </a:pPr>
            <a:r>
              <a:rPr lang="pl-PL" dirty="0" smtClean="0"/>
              <a:t>  •Budowa maszyn (motoryzacja,</a:t>
            </a:r>
          </a:p>
          <a:p>
            <a:pPr>
              <a:lnSpc>
                <a:spcPct val="110000"/>
              </a:lnSpc>
              <a:buNone/>
            </a:pPr>
            <a:r>
              <a:rPr lang="pl-PL" dirty="0"/>
              <a:t> </a:t>
            </a:r>
            <a:r>
              <a:rPr lang="pl-PL" dirty="0" smtClean="0"/>
              <a:t>   przemysł   rowerowo </a:t>
            </a:r>
            <a:r>
              <a:rPr lang="pl-PL" dirty="0"/>
              <a:t>motorowy, </a:t>
            </a:r>
            <a:r>
              <a:rPr lang="pl-PL" dirty="0" smtClean="0"/>
              <a:t>…);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•Przemysł </a:t>
            </a:r>
            <a:r>
              <a:rPr lang="pl-PL" dirty="0"/>
              <a:t>tworzyw </a:t>
            </a:r>
            <a:r>
              <a:rPr lang="pl-PL" dirty="0" smtClean="0"/>
              <a:t>sztucznych;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•Inżynieria lądowa;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•Przemysł elektroniczny.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 flipV="1">
            <a:off x="457200" y="-675456"/>
            <a:ext cx="8229600" cy="360040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5" name="Picture 2" descr="C:\Users\wojszal\Desktop\display_image.php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3645024"/>
            <a:ext cx="3108735" cy="2520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04656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l-PL" b="1" dirty="0" smtClean="0"/>
              <a:t>    Ciekawe </a:t>
            </a:r>
            <a:r>
              <a:rPr lang="pl-PL" b="1" dirty="0"/>
              <a:t>możliwości, wyróżniające zdaniem oferentów opisywany program na tle konkurencji</a:t>
            </a:r>
            <a:r>
              <a:rPr lang="pl-PL" b="1" dirty="0" smtClean="0"/>
              <a:t>:</a:t>
            </a:r>
          </a:p>
          <a:p>
            <a:pPr algn="ctr">
              <a:buNone/>
            </a:pPr>
            <a:endParaRPr lang="pl-PL" b="1" dirty="0" smtClean="0"/>
          </a:p>
          <a:p>
            <a:pPr>
              <a:buNone/>
            </a:pPr>
            <a:r>
              <a:rPr lang="pl-PL" dirty="0" smtClean="0"/>
              <a:t>  •</a:t>
            </a:r>
            <a:r>
              <a:rPr lang="pl-PL" sz="3000" dirty="0" smtClean="0"/>
              <a:t>Cena;</a:t>
            </a:r>
            <a:r>
              <a:rPr lang="pl-PL" sz="3000" dirty="0"/>
              <a:t> jeden </a:t>
            </a:r>
            <a:r>
              <a:rPr lang="pl-PL" sz="3000" dirty="0" err="1"/>
              <a:t>solver</a:t>
            </a:r>
            <a:r>
              <a:rPr lang="pl-PL" sz="3000" dirty="0"/>
              <a:t>, </a:t>
            </a:r>
            <a:r>
              <a:rPr lang="pl-PL" sz="3000" dirty="0" smtClean="0"/>
              <a:t>licencja</a:t>
            </a:r>
          </a:p>
          <a:p>
            <a:pPr>
              <a:buNone/>
            </a:pPr>
            <a:r>
              <a:rPr lang="pl-PL" sz="3000" dirty="0" smtClean="0"/>
              <a:t>    </a:t>
            </a:r>
            <a:r>
              <a:rPr lang="pl-PL" sz="3000" dirty="0"/>
              <a:t>na </a:t>
            </a:r>
            <a:r>
              <a:rPr lang="pl-PL" sz="3000" dirty="0" smtClean="0"/>
              <a:t>czas </a:t>
            </a:r>
            <a:r>
              <a:rPr lang="pl-PL" sz="3000" dirty="0"/>
              <a:t>nieograniczony</a:t>
            </a:r>
            <a:r>
              <a:rPr lang="pl-PL" sz="3000" dirty="0" smtClean="0"/>
              <a:t>:</a:t>
            </a:r>
          </a:p>
          <a:p>
            <a:pPr>
              <a:buNone/>
            </a:pPr>
            <a:r>
              <a:rPr lang="pl-PL" sz="3000" dirty="0"/>
              <a:t> </a:t>
            </a:r>
            <a:r>
              <a:rPr lang="pl-PL" sz="3000" dirty="0" smtClean="0"/>
              <a:t>   2200 </a:t>
            </a:r>
            <a:r>
              <a:rPr lang="pl-PL" sz="3000" dirty="0"/>
              <a:t>zł </a:t>
            </a:r>
            <a:r>
              <a:rPr lang="pl-PL" sz="3000" dirty="0" smtClean="0"/>
              <a:t>netto, a opłata </a:t>
            </a:r>
          </a:p>
          <a:p>
            <a:pPr>
              <a:buNone/>
            </a:pPr>
            <a:r>
              <a:rPr lang="pl-PL" sz="3000" dirty="0" smtClean="0"/>
              <a:t>    związana </a:t>
            </a:r>
            <a:r>
              <a:rPr lang="pl-PL" sz="3000" dirty="0"/>
              <a:t>z </a:t>
            </a:r>
            <a:r>
              <a:rPr lang="pl-PL" sz="3000" dirty="0" smtClean="0"/>
              <a:t>aktualizacją do</a:t>
            </a:r>
          </a:p>
          <a:p>
            <a:pPr>
              <a:buNone/>
            </a:pPr>
            <a:r>
              <a:rPr lang="pl-PL" sz="3000" dirty="0" smtClean="0"/>
              <a:t>    </a:t>
            </a:r>
            <a:r>
              <a:rPr lang="pl-PL" sz="3000" dirty="0"/>
              <a:t>najnowszej </a:t>
            </a:r>
            <a:r>
              <a:rPr lang="pl-PL" sz="3000" dirty="0" smtClean="0"/>
              <a:t>wersji</a:t>
            </a:r>
            <a:r>
              <a:rPr lang="pl-PL" sz="3000" dirty="0"/>
              <a:t>:  </a:t>
            </a:r>
            <a:r>
              <a:rPr lang="pl-PL" sz="3000" dirty="0" err="1" smtClean="0"/>
              <a:t>aktuali</a:t>
            </a:r>
            <a:r>
              <a:rPr lang="pl-PL" sz="3000" dirty="0" smtClean="0"/>
              <a:t>-</a:t>
            </a:r>
          </a:p>
          <a:p>
            <a:pPr>
              <a:buNone/>
            </a:pPr>
            <a:r>
              <a:rPr lang="pl-PL" sz="3000" dirty="0" smtClean="0"/>
              <a:t>    </a:t>
            </a:r>
            <a:r>
              <a:rPr lang="pl-PL" sz="3000" dirty="0" err="1" smtClean="0"/>
              <a:t>zacje</a:t>
            </a:r>
            <a:r>
              <a:rPr lang="pl-PL" sz="3000" dirty="0" smtClean="0"/>
              <a:t> są bezpłatne </a:t>
            </a:r>
            <a:r>
              <a:rPr lang="pl-PL" sz="3000" dirty="0"/>
              <a:t>w </a:t>
            </a:r>
            <a:r>
              <a:rPr lang="pl-PL" sz="3000" dirty="0" smtClean="0"/>
              <a:t>okresie</a:t>
            </a:r>
          </a:p>
          <a:p>
            <a:pPr>
              <a:buNone/>
            </a:pPr>
            <a:r>
              <a:rPr lang="pl-PL" sz="3000" dirty="0" smtClean="0"/>
              <a:t>    czasu, na który </a:t>
            </a:r>
            <a:r>
              <a:rPr lang="pl-PL" sz="3000" dirty="0"/>
              <a:t>wykupiona </a:t>
            </a:r>
            <a:endParaRPr lang="pl-PL" sz="3000" dirty="0" smtClean="0"/>
          </a:p>
          <a:p>
            <a:pPr>
              <a:buNone/>
            </a:pPr>
            <a:r>
              <a:rPr lang="pl-PL" sz="3000" dirty="0" smtClean="0"/>
              <a:t>    jest licencja;</a:t>
            </a:r>
          </a:p>
          <a:p>
            <a:pPr>
              <a:buNone/>
            </a:pPr>
            <a:endParaRPr lang="pl-PL" sz="3000" dirty="0" smtClean="0"/>
          </a:p>
          <a:p>
            <a:pPr>
              <a:buNone/>
            </a:pPr>
            <a:r>
              <a:rPr lang="pl-PL" sz="3000" dirty="0" smtClean="0"/>
              <a:t>  •Prostota </a:t>
            </a:r>
            <a:r>
              <a:rPr lang="pl-PL" sz="3000" dirty="0"/>
              <a:t>obsługi m.in. dzięki zastosowaniu przyjaznego środowiska graficznego (GUI</a:t>
            </a:r>
            <a:r>
              <a:rPr lang="pl-PL" sz="3000" dirty="0" smtClean="0"/>
              <a:t>);</a:t>
            </a:r>
          </a:p>
          <a:p>
            <a:pPr>
              <a:buNone/>
            </a:pPr>
            <a:endParaRPr lang="pl-PL" sz="3000" dirty="0" smtClean="0"/>
          </a:p>
          <a:p>
            <a:pPr>
              <a:buNone/>
            </a:pPr>
            <a:r>
              <a:rPr lang="pl-PL" sz="3000" dirty="0" smtClean="0"/>
              <a:t>  •Zintegrowany </a:t>
            </a:r>
            <a:r>
              <a:rPr lang="pl-PL" sz="3000" dirty="0"/>
              <a:t>moduł preprocesora i </a:t>
            </a:r>
            <a:r>
              <a:rPr lang="pl-PL" sz="3000" dirty="0" smtClean="0"/>
              <a:t>postprocesora</a:t>
            </a:r>
            <a:r>
              <a:rPr lang="pl-PL" dirty="0" smtClean="0"/>
              <a:t>;</a:t>
            </a:r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963488"/>
            <a:ext cx="8229600" cy="792088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pic>
        <p:nvPicPr>
          <p:cNvPr id="4" name="Picture 3" descr="C:\Users\wojszal\Desktop\display_image.ph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700808"/>
            <a:ext cx="2956210" cy="2520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pl-PL" dirty="0" smtClean="0"/>
              <a:t>    • Możliwość zmiany zagadnienia bez potrzeby wychodzenia z programu;</a:t>
            </a:r>
          </a:p>
          <a:p>
            <a:pPr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• W wersji demonstracyjnej 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  ograniczenie ilości węzłów 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  aż do 10000;</a:t>
            </a:r>
          </a:p>
          <a:p>
            <a:pPr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• Możliwość użycia jednego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   klucza do kilku swoich kom-</a:t>
            </a:r>
          </a:p>
          <a:p>
            <a:pPr>
              <a:buNone/>
            </a:pPr>
            <a:r>
              <a:rPr lang="pl-PL" dirty="0" smtClean="0"/>
              <a:t>     </a:t>
            </a:r>
            <a:r>
              <a:rPr lang="pl-PL" dirty="0" err="1" smtClean="0"/>
              <a:t>puterów</a:t>
            </a:r>
            <a:r>
              <a:rPr lang="pl-PL" dirty="0" smtClean="0"/>
              <a:t> np. domowego i </a:t>
            </a:r>
          </a:p>
          <a:p>
            <a:pPr>
              <a:buNone/>
            </a:pPr>
            <a:r>
              <a:rPr lang="pl-PL" dirty="0" smtClean="0"/>
              <a:t>     firmowego;</a:t>
            </a:r>
          </a:p>
          <a:p>
            <a:pPr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• </a:t>
            </a:r>
            <a:r>
              <a:rPr lang="pl-PL" dirty="0" err="1" smtClean="0"/>
              <a:t>iRaCS</a:t>
            </a:r>
            <a:r>
              <a:rPr lang="pl-PL" dirty="0" smtClean="0"/>
              <a:t> – darmowe obliczenia </a:t>
            </a:r>
            <a:r>
              <a:rPr lang="pl-PL" dirty="0" err="1" smtClean="0"/>
              <a:t>online</a:t>
            </a:r>
            <a:r>
              <a:rPr lang="pl-PL" dirty="0" smtClean="0"/>
              <a:t>;</a:t>
            </a:r>
          </a:p>
          <a:p>
            <a:pPr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• Oparcie tworzenia modelu numerycznego o powierzchnie zewnętrzne,  a nie całe bryły.</a:t>
            </a:r>
          </a:p>
          <a:p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387424"/>
            <a:ext cx="8229600" cy="144016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Picture 2" descr="C:\Users\wojszal\Desktop\display_image.php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628800"/>
            <a:ext cx="2927583" cy="2520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832648"/>
          </a:xfrm>
        </p:spPr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pl-PL" b="1" dirty="0"/>
              <a:t>Zmiany (w zakresie możliwości programu) w stosunku do poprzedniej wersji</a:t>
            </a:r>
            <a:r>
              <a:rPr lang="pl-PL" b="1" dirty="0" smtClean="0"/>
              <a:t>:</a:t>
            </a:r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/>
              <a:t>• </a:t>
            </a:r>
            <a:r>
              <a:rPr lang="pl-PL" dirty="0" smtClean="0"/>
              <a:t>Rozwiązywanie </a:t>
            </a:r>
            <a:r>
              <a:rPr lang="pl-PL" dirty="0"/>
              <a:t>zagadnień falowych, </a:t>
            </a:r>
            <a:r>
              <a:rPr lang="pl-PL" dirty="0" smtClean="0"/>
              <a:t>akustycznych;</a:t>
            </a:r>
            <a:r>
              <a:rPr lang="pl-PL" dirty="0"/>
              <a:t> </a:t>
            </a:r>
            <a:endParaRPr lang="pl-PL" dirty="0" smtClean="0"/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/>
              <a:t>• Wtyczka w </a:t>
            </a:r>
            <a:r>
              <a:rPr lang="pl-PL" dirty="0" smtClean="0"/>
              <a:t>programie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   </a:t>
            </a:r>
            <a:r>
              <a:rPr lang="pl-PL" dirty="0" err="1" smtClean="0"/>
              <a:t>IronCAD</a:t>
            </a:r>
            <a:r>
              <a:rPr lang="pl-PL" dirty="0"/>
              <a:t> </a:t>
            </a:r>
            <a:r>
              <a:rPr lang="pl-PL" dirty="0" smtClean="0"/>
              <a:t>do </a:t>
            </a:r>
            <a:r>
              <a:rPr lang="pl-PL" dirty="0" err="1" smtClean="0"/>
              <a:t>bezpośred</a:t>
            </a:r>
            <a:r>
              <a:rPr lang="pl-PL" dirty="0" smtClean="0"/>
              <a:t>-</a:t>
            </a:r>
          </a:p>
          <a:p>
            <a:pPr>
              <a:buNone/>
            </a:pPr>
            <a:r>
              <a:rPr lang="pl-PL" dirty="0" smtClean="0"/>
              <a:t>     niego eksportowania </a:t>
            </a:r>
          </a:p>
          <a:p>
            <a:pPr>
              <a:buNone/>
            </a:pPr>
            <a:r>
              <a:rPr lang="pl-PL" dirty="0" smtClean="0"/>
              <a:t>     modelu </a:t>
            </a:r>
            <a:r>
              <a:rPr lang="pl-PL" dirty="0"/>
              <a:t>do </a:t>
            </a:r>
            <a:r>
              <a:rPr lang="pl-PL" dirty="0" smtClean="0"/>
              <a:t>modułu </a:t>
            </a:r>
          </a:p>
          <a:p>
            <a:pPr>
              <a:buNone/>
            </a:pPr>
            <a:r>
              <a:rPr lang="pl-PL" dirty="0" smtClean="0"/>
              <a:t>     Element </a:t>
            </a:r>
            <a:r>
              <a:rPr lang="pl-PL" dirty="0" err="1"/>
              <a:t>Range</a:t>
            </a:r>
            <a:r>
              <a:rPr lang="pl-PL" dirty="0"/>
              <a:t> </a:t>
            </a:r>
            <a:r>
              <a:rPr lang="pl-PL" dirty="0" smtClean="0"/>
              <a:t>Software;</a:t>
            </a:r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/>
              <a:t>• Rozwiązywanie zagadnień </a:t>
            </a:r>
            <a:endParaRPr lang="pl-PL" dirty="0" smtClean="0"/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   przepływowych;</a:t>
            </a:r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/>
              <a:t>• Właściwości materiałowe zależne od </a:t>
            </a:r>
            <a:r>
              <a:rPr lang="pl-PL" dirty="0" smtClean="0"/>
              <a:t>temperatury;</a:t>
            </a:r>
          </a:p>
          <a:p>
            <a:pPr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/>
              <a:t>• Skalowanie modelu wg jednostek metrycznych i </a:t>
            </a:r>
            <a:r>
              <a:rPr lang="pl-PL" dirty="0" smtClean="0"/>
              <a:t>anglosaskich.</a:t>
            </a:r>
            <a:endParaRPr lang="pl-PL" dirty="0"/>
          </a:p>
          <a:p>
            <a:pPr>
              <a:buNone/>
            </a:pP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288032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Picture 3" descr="C:\Users\wojszal\Desktop\display_image.php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132856"/>
            <a:ext cx="3336025" cy="2520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04867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b="1" dirty="0" smtClean="0"/>
              <a:t>Szczegółowa </a:t>
            </a:r>
            <a:r>
              <a:rPr lang="pl-PL" b="1" dirty="0"/>
              <a:t>charakterystyka funkcjonalności </a:t>
            </a:r>
            <a:r>
              <a:rPr lang="pl-PL" b="1" dirty="0" smtClean="0"/>
              <a:t>CAE:</a:t>
            </a:r>
          </a:p>
          <a:p>
            <a:pPr algn="ctr">
              <a:buNone/>
            </a:pPr>
            <a:endParaRPr lang="pl-PL" dirty="0"/>
          </a:p>
          <a:p>
            <a:pPr>
              <a:buNone/>
            </a:pPr>
            <a:r>
              <a:rPr lang="pl-PL" dirty="0" smtClean="0"/>
              <a:t>   •automatyczne </a:t>
            </a:r>
            <a:r>
              <a:rPr lang="pl-PL" dirty="0"/>
              <a:t>generowanie </a:t>
            </a:r>
            <a:r>
              <a:rPr lang="pl-PL" dirty="0" smtClean="0"/>
              <a:t>siatki;</a:t>
            </a:r>
            <a:r>
              <a:rPr lang="pl-PL" dirty="0"/>
              <a:t/>
            </a:r>
            <a:br>
              <a:rPr lang="pl-PL" dirty="0"/>
            </a:br>
            <a:r>
              <a:rPr lang="pl-PL" dirty="0"/>
              <a:t>• analiza naprężeń i </a:t>
            </a:r>
            <a:r>
              <a:rPr lang="pl-PL" dirty="0" smtClean="0"/>
              <a:t>przemieszczeń;</a:t>
            </a:r>
            <a:r>
              <a:rPr lang="pl-PL" dirty="0"/>
              <a:t/>
            </a:r>
            <a:br>
              <a:rPr lang="pl-PL" dirty="0"/>
            </a:br>
            <a:r>
              <a:rPr lang="pl-PL" dirty="0"/>
              <a:t>• analiza termiki i rozchodzenia się </a:t>
            </a:r>
            <a:r>
              <a:rPr lang="pl-PL" dirty="0" smtClean="0"/>
              <a:t>ciepła;</a:t>
            </a:r>
            <a:r>
              <a:rPr lang="pl-PL" dirty="0"/>
              <a:t/>
            </a:r>
            <a:br>
              <a:rPr lang="pl-PL" dirty="0"/>
            </a:br>
            <a:r>
              <a:rPr lang="pl-PL" dirty="0"/>
              <a:t>• symulacja przepływu </a:t>
            </a:r>
            <a:r>
              <a:rPr lang="pl-PL" dirty="0" smtClean="0"/>
              <a:t>cieczy;</a:t>
            </a:r>
            <a:r>
              <a:rPr lang="pl-PL" dirty="0"/>
              <a:t/>
            </a:r>
            <a:br>
              <a:rPr lang="pl-PL" dirty="0"/>
            </a:br>
            <a:r>
              <a:rPr lang="pl-PL" dirty="0"/>
              <a:t>• symulacja </a:t>
            </a:r>
            <a:r>
              <a:rPr lang="pl-PL" dirty="0" smtClean="0"/>
              <a:t>przepływu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   gazów;</a:t>
            </a:r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387424"/>
            <a:ext cx="8229600" cy="144016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6" name="Symbol zastępczy zawartości 3" descr="http://www.cadblog.pl/range_screen3.gif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3789040"/>
            <a:ext cx="32385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>
              <a:buNone/>
            </a:pPr>
            <a:r>
              <a:rPr lang="pl-PL" dirty="0" smtClean="0"/>
              <a:t>    </a:t>
            </a:r>
          </a:p>
          <a:p>
            <a:pPr>
              <a:buNone/>
            </a:pPr>
            <a:r>
              <a:rPr lang="pl-PL" sz="2800" dirty="0"/>
              <a:t> </a:t>
            </a:r>
            <a:r>
              <a:rPr lang="pl-PL" sz="2800" dirty="0" smtClean="0"/>
              <a:t> </a:t>
            </a:r>
            <a:r>
              <a:rPr lang="pl-PL" sz="2400" dirty="0" smtClean="0"/>
              <a:t>•symulacja warunków rzeczywistych, także grawitacji i siły odśrodkowej;</a:t>
            </a:r>
            <a:br>
              <a:rPr lang="pl-PL" sz="2400" dirty="0" smtClean="0"/>
            </a:br>
            <a:r>
              <a:rPr lang="pl-PL" sz="2400" dirty="0" smtClean="0"/>
              <a:t>• funkcje optymalizacji projektu;</a:t>
            </a:r>
            <a:br>
              <a:rPr lang="pl-PL" sz="2400" dirty="0" smtClean="0"/>
            </a:br>
            <a:r>
              <a:rPr lang="pl-PL" sz="2400" dirty="0" smtClean="0"/>
              <a:t>• przedstawienie wyników analiz w postaci wizualizacji 3D;</a:t>
            </a:r>
            <a:br>
              <a:rPr lang="pl-PL" sz="2400" dirty="0" smtClean="0"/>
            </a:br>
            <a:r>
              <a:rPr lang="pl-PL" sz="2400" dirty="0" smtClean="0"/>
              <a:t>• rodzaj zastosowanego </a:t>
            </a:r>
            <a:r>
              <a:rPr lang="pl-PL" sz="2400" dirty="0" err="1" smtClean="0"/>
              <a:t>solver'a</a:t>
            </a:r>
            <a:r>
              <a:rPr lang="pl-PL" sz="2400" dirty="0" smtClean="0"/>
              <a:t>: metoda  gradientu sprzężonego, LU, </a:t>
            </a:r>
          </a:p>
          <a:p>
            <a:pPr>
              <a:buNone/>
            </a:pPr>
            <a:r>
              <a:rPr lang="pl-PL" sz="2400" dirty="0"/>
              <a:t> </a:t>
            </a:r>
            <a:r>
              <a:rPr lang="pl-PL" sz="2400" dirty="0" smtClean="0"/>
              <a:t>  metoda  minimalnych </a:t>
            </a:r>
          </a:p>
          <a:p>
            <a:pPr>
              <a:buNone/>
            </a:pPr>
            <a:r>
              <a:rPr lang="pl-PL" sz="2400" dirty="0"/>
              <a:t> </a:t>
            </a:r>
            <a:r>
              <a:rPr lang="pl-PL" sz="2400" dirty="0" smtClean="0"/>
              <a:t>  residuów.</a:t>
            </a:r>
          </a:p>
          <a:p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 flipV="1">
            <a:off x="457200" y="-675456"/>
            <a:ext cx="8229600" cy="360040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Picture 5" descr="C:\Users\wojszal\Desktop\display_image.php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3645024"/>
            <a:ext cx="3328115" cy="2520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/>
          <a:lstStyle/>
          <a:p>
            <a:pPr lvl="0" algn="ctr">
              <a:buNone/>
            </a:pPr>
            <a:r>
              <a:rPr lang="pl-PL" b="1" dirty="0" smtClean="0"/>
              <a:t>    </a:t>
            </a:r>
            <a:r>
              <a:rPr lang="en-US" b="1" dirty="0" smtClean="0">
                <a:latin typeface="Bauhaus 93" pitchFamily="82" charset="0"/>
              </a:rPr>
              <a:t>NX 6 Design </a:t>
            </a:r>
            <a:r>
              <a:rPr lang="en-US" dirty="0" smtClean="0">
                <a:latin typeface="Bauhaus 93" pitchFamily="82" charset="0"/>
              </a:rPr>
              <a:t>CAD/CAM/CAE</a:t>
            </a:r>
            <a:endParaRPr lang="pl-PL" dirty="0" smtClean="0">
              <a:latin typeface="Bauhaus 93" pitchFamily="82" charset="0"/>
            </a:endParaRPr>
          </a:p>
          <a:p>
            <a:pPr lvl="0">
              <a:buFont typeface="Wingdings" pitchFamily="2" charset="2"/>
              <a:buChar char="q"/>
            </a:pPr>
            <a:endParaRPr lang="pl-PL" dirty="0" smtClean="0"/>
          </a:p>
          <a:p>
            <a:pPr lvl="0">
              <a:buFont typeface="Arial" pitchFamily="34" charset="0"/>
              <a:buChar char="•"/>
            </a:pPr>
            <a:endParaRPr lang="pl-PL" dirty="0" smtClean="0"/>
          </a:p>
          <a:p>
            <a:pPr>
              <a:buFont typeface="Arial" pitchFamily="34" charset="0"/>
              <a:buChar char="•"/>
            </a:pPr>
            <a:r>
              <a:rPr lang="pl-PL" b="1" dirty="0" smtClean="0"/>
              <a:t>Pełna nazwa wersji programu dostępnej na rynku: </a:t>
            </a:r>
            <a:r>
              <a:rPr lang="pl-PL" dirty="0" smtClean="0"/>
              <a:t>NX 6 Design</a:t>
            </a:r>
          </a:p>
          <a:p>
            <a:pPr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531440"/>
            <a:ext cx="8229600" cy="288032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Symbol zastępczy zawartości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284984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 flipV="1">
            <a:off x="539552" y="-891480"/>
            <a:ext cx="8229600" cy="590054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16624"/>
          </a:xfrm>
        </p:spPr>
        <p:txBody>
          <a:bodyPr/>
          <a:lstStyle/>
          <a:p>
            <a:r>
              <a:rPr lang="pl-PL" b="1" dirty="0" smtClean="0"/>
              <a:t>Rodzaj:</a:t>
            </a:r>
            <a:r>
              <a:rPr lang="pl-PL" dirty="0" smtClean="0"/>
              <a:t> system CAD/CAM/CAE.</a:t>
            </a:r>
          </a:p>
          <a:p>
            <a:pPr>
              <a:buNone/>
            </a:pPr>
            <a:endParaRPr lang="pl-PL" dirty="0" smtClean="0"/>
          </a:p>
          <a:p>
            <a:r>
              <a:rPr lang="pl-PL" b="1" dirty="0" smtClean="0"/>
              <a:t>Dedykowane zastosowania: </a:t>
            </a:r>
            <a:r>
              <a:rPr lang="pl-PL" dirty="0" smtClean="0"/>
              <a:t>mechanika, wzornictwo przemysłowe, instalacje.</a:t>
            </a:r>
          </a:p>
          <a:p>
            <a:pPr>
              <a:buNone/>
            </a:pPr>
            <a:endParaRPr lang="pl-PL" dirty="0" smtClean="0"/>
          </a:p>
          <a:p>
            <a:r>
              <a:rPr lang="pl-PL" b="1" dirty="0" smtClean="0"/>
              <a:t>Główni odbiorcy: </a:t>
            </a:r>
            <a:r>
              <a:rPr lang="pl-PL" dirty="0" smtClean="0"/>
              <a:t>motoryzacja, lotnictwo, wzornictwo przemysłowe, narzędziownie, budowa maszyn.</a:t>
            </a:r>
          </a:p>
          <a:p>
            <a:pPr>
              <a:buNone/>
            </a:pPr>
            <a:endParaRPr lang="pl-PL" dirty="0" smtClean="0"/>
          </a:p>
          <a:p>
            <a:r>
              <a:rPr lang="pl-PL" b="1" dirty="0" smtClean="0"/>
              <a:t>Polska wersja językowa: </a:t>
            </a:r>
            <a:r>
              <a:rPr lang="pl-PL" dirty="0" smtClean="0"/>
              <a:t>NX Designer.</a:t>
            </a:r>
          </a:p>
          <a:p>
            <a:pPr>
              <a:buNone/>
            </a:pPr>
            <a:endParaRPr lang="pl-PL" dirty="0" smtClean="0"/>
          </a:p>
          <a:p>
            <a:r>
              <a:rPr lang="pl-PL" b="1" dirty="0" smtClean="0"/>
              <a:t>Platforma systemowa i sprzętowa: </a:t>
            </a:r>
            <a:r>
              <a:rPr lang="pl-PL" dirty="0" smtClean="0"/>
              <a:t>Windows.</a:t>
            </a:r>
          </a:p>
          <a:p>
            <a:endParaRPr lang="pl-PL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886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dirty="0" smtClean="0"/>
              <a:t>    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Systemy </a:t>
            </a:r>
            <a:r>
              <a:rPr lang="pl-PL" dirty="0"/>
              <a:t>CAE (Komputerowego Wspomagania Prac Inżynierskich) polegają </a:t>
            </a:r>
            <a:r>
              <a:rPr lang="pl-PL" dirty="0" smtClean="0"/>
              <a:t>na usprawnianiu </a:t>
            </a:r>
            <a:r>
              <a:rPr lang="pl-PL" dirty="0"/>
              <a:t>prac inżynierskich w pierwszych fazach rozwoju </a:t>
            </a:r>
            <a:r>
              <a:rPr lang="pl-PL" dirty="0" smtClean="0"/>
              <a:t>produktu czyli pracach projektowo-konstrukcyjnych. </a:t>
            </a:r>
            <a:endParaRPr lang="pl-PL" dirty="0"/>
          </a:p>
          <a:p>
            <a:pPr>
              <a:buNone/>
            </a:pP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747464"/>
            <a:ext cx="8229600" cy="432048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5" name="Picture 2" descr="C:\Users\wojszal\Desktop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429000"/>
            <a:ext cx="3091040" cy="2520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/>
          <a:lstStyle/>
          <a:p>
            <a:pPr>
              <a:buNone/>
            </a:pPr>
            <a:r>
              <a:rPr lang="pl-PL" b="1" dirty="0" smtClean="0"/>
              <a:t>  Ciekawe możliwości, wyróżniające zdaniem oferentów opisywany program na tle konkurencji:</a:t>
            </a:r>
          </a:p>
          <a:p>
            <a:pPr>
              <a:buNone/>
            </a:pPr>
            <a:endParaRPr lang="pl-PL" b="1" dirty="0" smtClean="0"/>
          </a:p>
          <a:p>
            <a:r>
              <a:rPr lang="pl-PL" dirty="0" smtClean="0"/>
              <a:t>niezawodna praca;</a:t>
            </a:r>
          </a:p>
          <a:p>
            <a:r>
              <a:rPr lang="pl-PL" dirty="0" smtClean="0"/>
              <a:t>stabilność;</a:t>
            </a:r>
          </a:p>
          <a:p>
            <a:r>
              <a:rPr lang="pl-PL" dirty="0" smtClean="0"/>
              <a:t>duże możliwości;</a:t>
            </a:r>
          </a:p>
          <a:p>
            <a:r>
              <a:rPr lang="pl-PL" dirty="0" smtClean="0"/>
              <a:t>ciągły rozwój.</a:t>
            </a:r>
          </a:p>
          <a:p>
            <a:pPr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963488"/>
            <a:ext cx="8229600" cy="504056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Symbol zastępczy zawartości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356992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531440"/>
            <a:ext cx="8229600" cy="288032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530619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pl-PL" b="1" dirty="0" smtClean="0"/>
              <a:t> Szczegółowa charakterystyka funkcjonalności CAD:</a:t>
            </a:r>
          </a:p>
          <a:p>
            <a:pPr>
              <a:buNone/>
            </a:pPr>
            <a:endParaRPr lang="pl-PL" dirty="0" smtClean="0"/>
          </a:p>
          <a:p>
            <a:r>
              <a:rPr lang="pl-PL" dirty="0" smtClean="0"/>
              <a:t> 2D</a:t>
            </a:r>
          </a:p>
          <a:p>
            <a:r>
              <a:rPr lang="pl-PL" dirty="0" smtClean="0"/>
              <a:t> 3D</a:t>
            </a:r>
          </a:p>
          <a:p>
            <a:r>
              <a:rPr lang="pl-PL" dirty="0" smtClean="0"/>
              <a:t>modelowanie parametryczne;</a:t>
            </a:r>
          </a:p>
          <a:p>
            <a:r>
              <a:rPr lang="pl-PL" dirty="0" smtClean="0"/>
              <a:t>modelowanie swobodne</a:t>
            </a:r>
          </a:p>
          <a:p>
            <a:pPr>
              <a:buNone/>
            </a:pPr>
            <a:r>
              <a:rPr lang="pl-PL" dirty="0" smtClean="0"/>
              <a:t>   (bezpośrednie);</a:t>
            </a:r>
          </a:p>
          <a:p>
            <a:r>
              <a:rPr lang="pl-PL" dirty="0" smtClean="0"/>
              <a:t>modelowanie bryłowe;</a:t>
            </a:r>
          </a:p>
          <a:p>
            <a:r>
              <a:rPr lang="pl-PL" dirty="0" smtClean="0"/>
              <a:t>modelowanie </a:t>
            </a:r>
            <a:r>
              <a:rPr lang="pl-PL" dirty="0" err="1" smtClean="0"/>
              <a:t>powierzch</a:t>
            </a:r>
            <a:r>
              <a:rPr lang="pl-PL" dirty="0" smtClean="0"/>
              <a:t>-</a:t>
            </a:r>
          </a:p>
          <a:p>
            <a:pPr>
              <a:buNone/>
            </a:pPr>
            <a:r>
              <a:rPr lang="pl-PL" dirty="0" smtClean="0"/>
              <a:t>   </a:t>
            </a:r>
            <a:r>
              <a:rPr lang="pl-PL" dirty="0" err="1" smtClean="0"/>
              <a:t>niowe</a:t>
            </a:r>
            <a:r>
              <a:rPr lang="pl-PL" dirty="0" smtClean="0"/>
              <a:t>;</a:t>
            </a:r>
          </a:p>
          <a:p>
            <a:r>
              <a:rPr lang="pl-PL" dirty="0" smtClean="0"/>
              <a:t>konwersja modelu </a:t>
            </a:r>
            <a:r>
              <a:rPr lang="pl-PL" dirty="0" err="1" smtClean="0"/>
              <a:t>powierzch</a:t>
            </a:r>
            <a:r>
              <a:rPr lang="pl-PL" dirty="0" smtClean="0"/>
              <a:t>-</a:t>
            </a:r>
          </a:p>
          <a:p>
            <a:pPr>
              <a:buNone/>
            </a:pPr>
            <a:r>
              <a:rPr lang="pl-PL" dirty="0" smtClean="0"/>
              <a:t>   </a:t>
            </a:r>
            <a:r>
              <a:rPr lang="pl-PL" dirty="0" err="1" smtClean="0"/>
              <a:t>niowego</a:t>
            </a:r>
            <a:r>
              <a:rPr lang="pl-PL" dirty="0" smtClean="0"/>
              <a:t> na model bryłowy;</a:t>
            </a:r>
          </a:p>
          <a:p>
            <a:r>
              <a:rPr lang="pl-PL" dirty="0" smtClean="0"/>
              <a:t>konwersja modelu bryłowego na model powierzchniowy;</a:t>
            </a:r>
          </a:p>
          <a:p>
            <a:r>
              <a:rPr lang="pl-PL" dirty="0" smtClean="0"/>
              <a:t>funkcje zaokrąglania </a:t>
            </a:r>
            <a:r>
              <a:rPr lang="pl-PL" dirty="0" smtClean="0"/>
              <a:t>krawędzi;</a:t>
            </a:r>
            <a:r>
              <a:rPr lang="pl-PL" dirty="0" smtClean="0"/>
              <a:t/>
            </a:r>
            <a:br>
              <a:rPr lang="pl-PL" dirty="0" smtClean="0"/>
            </a:br>
            <a:endParaRPr lang="pl-PL" dirty="0"/>
          </a:p>
        </p:txBody>
      </p:sp>
      <p:pic>
        <p:nvPicPr>
          <p:cNvPr id="6" name="Symbol zastępczy zawartości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132856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747464"/>
            <a:ext cx="8229600" cy="747464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5602627"/>
          </a:xfrm>
        </p:spPr>
        <p:txBody>
          <a:bodyPr>
            <a:normAutofit/>
          </a:bodyPr>
          <a:lstStyle/>
          <a:p>
            <a:r>
              <a:rPr lang="pl-PL" dirty="0" smtClean="0"/>
              <a:t>tworzenie i definiowanie zespołów;</a:t>
            </a:r>
          </a:p>
          <a:p>
            <a:r>
              <a:rPr lang="pl-PL" dirty="0" smtClean="0"/>
              <a:t>obsługa dużych złożeń ;</a:t>
            </a:r>
          </a:p>
          <a:p>
            <a:r>
              <a:rPr lang="pl-PL" dirty="0" smtClean="0"/>
              <a:t>możliwość umieszczania w zespole części w wariantach uproszczonych;</a:t>
            </a:r>
          </a:p>
          <a:p>
            <a:r>
              <a:rPr lang="pl-PL" dirty="0" smtClean="0"/>
              <a:t>automatyczna aktualizacja rysunku (i </a:t>
            </a:r>
            <a:r>
              <a:rPr lang="pl-PL" dirty="0" err="1" smtClean="0"/>
              <a:t>powiąza</a:t>
            </a:r>
            <a:r>
              <a:rPr lang="pl-PL" dirty="0" smtClean="0"/>
              <a:t>-</a:t>
            </a:r>
          </a:p>
          <a:p>
            <a:pPr>
              <a:buNone/>
            </a:pPr>
            <a:r>
              <a:rPr lang="pl-PL" dirty="0" smtClean="0"/>
              <a:t>  </a:t>
            </a:r>
            <a:r>
              <a:rPr lang="pl-PL" dirty="0" err="1" smtClean="0"/>
              <a:t>nych</a:t>
            </a:r>
            <a:r>
              <a:rPr lang="pl-PL" dirty="0" smtClean="0"/>
              <a:t> dokumentów;</a:t>
            </a:r>
          </a:p>
          <a:p>
            <a:r>
              <a:rPr lang="pl-PL" dirty="0" smtClean="0"/>
              <a:t>generowanie </a:t>
            </a:r>
            <a:r>
              <a:rPr lang="pl-PL" dirty="0" smtClean="0"/>
              <a:t>rzutów;</a:t>
            </a: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/>
          </a:p>
        </p:txBody>
      </p:sp>
      <p:pic>
        <p:nvPicPr>
          <p:cNvPr id="6" name="Symbol zastępczy zawartości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573016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/>
          <a:lstStyle/>
          <a:p>
            <a:r>
              <a:rPr lang="pl-PL" dirty="0" smtClean="0"/>
              <a:t>tworzenie rysunku złożeniowego;</a:t>
            </a:r>
          </a:p>
          <a:p>
            <a:r>
              <a:rPr lang="pl-PL" dirty="0" smtClean="0"/>
              <a:t>tworzenie rysunku wykonawczego;</a:t>
            </a:r>
          </a:p>
          <a:p>
            <a:r>
              <a:rPr lang="pl-PL" dirty="0" smtClean="0"/>
              <a:t>generowanie dokumentacji technicznej;</a:t>
            </a:r>
          </a:p>
          <a:p>
            <a:r>
              <a:rPr lang="pl-PL" dirty="0" smtClean="0"/>
              <a:t>tworzenie raportów;</a:t>
            </a:r>
          </a:p>
          <a:p>
            <a:r>
              <a:rPr lang="pl-PL" dirty="0" smtClean="0"/>
              <a:t>tworzenie zestawień materiałowych;</a:t>
            </a:r>
          </a:p>
          <a:p>
            <a:r>
              <a:rPr lang="pl-PL" dirty="0" smtClean="0"/>
              <a:t>generowanie plików</a:t>
            </a:r>
          </a:p>
          <a:p>
            <a:pPr>
              <a:buNone/>
            </a:pPr>
            <a:r>
              <a:rPr lang="pl-PL" dirty="0" smtClean="0"/>
              <a:t>  w formacie STL</a:t>
            </a:r>
          </a:p>
          <a:p>
            <a:pPr>
              <a:buNone/>
            </a:pPr>
            <a:r>
              <a:rPr lang="pl-PL" dirty="0" smtClean="0"/>
              <a:t>  (szybkie </a:t>
            </a:r>
            <a:r>
              <a:rPr lang="pl-PL" dirty="0" err="1" smtClean="0"/>
              <a:t>prototy</a:t>
            </a:r>
            <a:r>
              <a:rPr lang="pl-PL" dirty="0" smtClean="0"/>
              <a:t>-</a:t>
            </a:r>
          </a:p>
          <a:p>
            <a:pPr>
              <a:buNone/>
            </a:pPr>
            <a:r>
              <a:rPr lang="pl-PL" dirty="0" smtClean="0"/>
              <a:t>  </a:t>
            </a:r>
            <a:r>
              <a:rPr lang="pl-PL" dirty="0" err="1" smtClean="0"/>
              <a:t>powanie</a:t>
            </a:r>
            <a:r>
              <a:rPr lang="pl-PL" dirty="0" smtClean="0"/>
              <a:t> i </a:t>
            </a:r>
            <a:r>
              <a:rPr lang="pl-PL" dirty="0" err="1" smtClean="0"/>
              <a:t>wytwa</a:t>
            </a:r>
            <a:r>
              <a:rPr lang="pl-PL" dirty="0" smtClean="0"/>
              <a:t>-</a:t>
            </a:r>
          </a:p>
          <a:p>
            <a:pPr>
              <a:buNone/>
            </a:pPr>
            <a:r>
              <a:rPr lang="pl-PL" dirty="0" smtClean="0"/>
              <a:t>  </a:t>
            </a:r>
            <a:r>
              <a:rPr lang="pl-PL" dirty="0" err="1" smtClean="0"/>
              <a:t>rzanie</a:t>
            </a:r>
            <a:r>
              <a:rPr lang="pl-PL" dirty="0" smtClean="0"/>
              <a:t>).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747464"/>
            <a:ext cx="8229600" cy="216024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Symbol zastępczy zawartości 5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3356992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 flipV="1">
            <a:off x="457200" y="-1827584"/>
            <a:ext cx="8229600" cy="792088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/>
          <a:lstStyle/>
          <a:p>
            <a:pPr>
              <a:buNone/>
            </a:pPr>
            <a:r>
              <a:rPr lang="pl-PL" b="1" dirty="0" smtClean="0"/>
              <a:t>  Modelowanie i tworzenie skomplikowanych powierzchni: </a:t>
            </a:r>
          </a:p>
          <a:p>
            <a:r>
              <a:rPr lang="pl-PL" dirty="0" smtClean="0"/>
              <a:t>za pomocą wyciągnięć po profilach, ścieżkach;</a:t>
            </a:r>
          </a:p>
          <a:p>
            <a:r>
              <a:rPr lang="pl-PL" dirty="0" smtClean="0"/>
              <a:t>z użyciem krzywych prowadzących;</a:t>
            </a:r>
          </a:p>
          <a:p>
            <a:r>
              <a:rPr lang="pl-PL" dirty="0" smtClean="0"/>
              <a:t> za pomocą narzędzi do tworzenia i scalania brył etc. </a:t>
            </a:r>
          </a:p>
          <a:p>
            <a:endParaRPr lang="pl-PL" dirty="0"/>
          </a:p>
        </p:txBody>
      </p:sp>
      <p:pic>
        <p:nvPicPr>
          <p:cNvPr id="8" name="Symbol zastępczy zawartości 3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851920" y="3645024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603448"/>
            <a:ext cx="8229600" cy="360040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/>
          <a:lstStyle/>
          <a:p>
            <a:pPr>
              <a:buNone/>
            </a:pPr>
            <a:r>
              <a:rPr lang="pl-PL" b="1" dirty="0" smtClean="0"/>
              <a:t>  Możliwości z zakresu wizualizacji:</a:t>
            </a:r>
          </a:p>
          <a:p>
            <a:pPr>
              <a:buNone/>
            </a:pPr>
            <a:endParaRPr lang="pl-PL" b="1" dirty="0" smtClean="0"/>
          </a:p>
          <a:p>
            <a:r>
              <a:rPr lang="pl-PL" dirty="0" err="1" smtClean="0"/>
              <a:t>fotorealistyczny</a:t>
            </a:r>
            <a:r>
              <a:rPr lang="pl-PL" dirty="0" smtClean="0"/>
              <a:t> rendering;</a:t>
            </a:r>
          </a:p>
          <a:p>
            <a:r>
              <a:rPr lang="pl-PL" dirty="0" smtClean="0"/>
              <a:t>animacje;</a:t>
            </a:r>
          </a:p>
          <a:p>
            <a:r>
              <a:rPr lang="pl-PL" dirty="0" smtClean="0"/>
              <a:t>tworzenie zrzutów-prezentacji;</a:t>
            </a:r>
          </a:p>
          <a:p>
            <a:r>
              <a:rPr lang="pl-PL" dirty="0" smtClean="0"/>
              <a:t>tworzenie przekrojów.</a:t>
            </a:r>
          </a:p>
          <a:p>
            <a:pPr>
              <a:buNone/>
            </a:pPr>
            <a:endParaRPr lang="pl-PL" dirty="0"/>
          </a:p>
        </p:txBody>
      </p:sp>
      <p:pic>
        <p:nvPicPr>
          <p:cNvPr id="6" name="Symbol zastępczy zawartości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3429000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747464"/>
            <a:ext cx="8229600" cy="144016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pl-PL" b="1" dirty="0" smtClean="0"/>
              <a:t>  Narzędzia występujące w programie (lub moduły) wspomagające:</a:t>
            </a:r>
          </a:p>
          <a:p>
            <a:pPr>
              <a:buNone/>
            </a:pPr>
            <a:endParaRPr lang="pl-PL" dirty="0" smtClean="0"/>
          </a:p>
          <a:p>
            <a:r>
              <a:rPr lang="pl-PL" dirty="0" smtClean="0"/>
              <a:t>projektowanie form wtryskowych: </a:t>
            </a:r>
            <a:r>
              <a:rPr lang="pl-PL" dirty="0" err="1" smtClean="0"/>
              <a:t>Mold</a:t>
            </a:r>
            <a:r>
              <a:rPr lang="pl-PL" dirty="0" smtClean="0"/>
              <a:t> </a:t>
            </a:r>
            <a:r>
              <a:rPr lang="pl-PL" dirty="0" err="1" smtClean="0"/>
              <a:t>Wizard</a:t>
            </a:r>
            <a:r>
              <a:rPr lang="pl-PL" dirty="0" smtClean="0"/>
              <a:t>;</a:t>
            </a:r>
          </a:p>
          <a:p>
            <a:r>
              <a:rPr lang="pl-PL" dirty="0" smtClean="0"/>
              <a:t>projektowanie konstrukcji ramowych;</a:t>
            </a:r>
          </a:p>
          <a:p>
            <a:r>
              <a:rPr lang="pl-PL" dirty="0" smtClean="0"/>
              <a:t>projektowanie konstrukcji spawanych: </a:t>
            </a:r>
            <a:r>
              <a:rPr lang="pl-PL" dirty="0" err="1" smtClean="0"/>
              <a:t>Weld</a:t>
            </a:r>
            <a:r>
              <a:rPr lang="pl-PL" dirty="0" smtClean="0"/>
              <a:t> </a:t>
            </a:r>
            <a:r>
              <a:rPr lang="pl-PL" dirty="0" err="1" smtClean="0"/>
              <a:t>Assistant</a:t>
            </a:r>
            <a:r>
              <a:rPr lang="pl-PL" dirty="0" smtClean="0"/>
              <a:t> ;</a:t>
            </a:r>
          </a:p>
          <a:p>
            <a:r>
              <a:rPr lang="pl-PL" dirty="0" smtClean="0"/>
              <a:t>rozwinięcia konstrukcji blaszanych: </a:t>
            </a:r>
            <a:r>
              <a:rPr lang="pl-PL" dirty="0" err="1" smtClean="0"/>
              <a:t>Sheet</a:t>
            </a:r>
            <a:r>
              <a:rPr lang="pl-PL" dirty="0" smtClean="0"/>
              <a:t> Metal;</a:t>
            </a:r>
          </a:p>
          <a:p>
            <a:r>
              <a:rPr lang="pl-PL" dirty="0" smtClean="0"/>
              <a:t>modelowanie rur oraz ich układów: </a:t>
            </a:r>
            <a:r>
              <a:rPr lang="pl-PL" dirty="0" err="1" smtClean="0"/>
              <a:t>Routing</a:t>
            </a:r>
            <a:r>
              <a:rPr lang="pl-PL" dirty="0" smtClean="0"/>
              <a:t> </a:t>
            </a:r>
            <a:r>
              <a:rPr lang="pl-PL" dirty="0" err="1" smtClean="0"/>
              <a:t>Mechanical</a:t>
            </a:r>
            <a:r>
              <a:rPr lang="pl-PL" dirty="0" smtClean="0"/>
              <a:t>;</a:t>
            </a:r>
          </a:p>
          <a:p>
            <a:r>
              <a:rPr lang="pl-PL" dirty="0" smtClean="0"/>
              <a:t>projektowanie wiązek elektrycznych: </a:t>
            </a:r>
            <a:r>
              <a:rPr lang="pl-PL" dirty="0" err="1" smtClean="0"/>
              <a:t>Routing</a:t>
            </a:r>
            <a:r>
              <a:rPr lang="pl-PL" dirty="0" smtClean="0"/>
              <a:t> </a:t>
            </a:r>
            <a:r>
              <a:rPr lang="pl-PL" dirty="0" err="1" smtClean="0"/>
              <a:t>Electrical</a:t>
            </a:r>
            <a:r>
              <a:rPr lang="pl-PL" dirty="0" smtClean="0"/>
              <a:t>.</a:t>
            </a:r>
          </a:p>
          <a:p>
            <a:endParaRPr lang="pl-PL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53061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l-PL" b="1" dirty="0" smtClean="0"/>
              <a:t>Szczegółowa charakterystyka funkcjonalności CAM:</a:t>
            </a:r>
          </a:p>
          <a:p>
            <a:pPr>
              <a:buNone/>
            </a:pPr>
            <a:endParaRPr lang="pl-PL" dirty="0" smtClean="0"/>
          </a:p>
          <a:p>
            <a:r>
              <a:rPr lang="pl-PL" dirty="0" smtClean="0"/>
              <a:t>2D;</a:t>
            </a:r>
          </a:p>
          <a:p>
            <a:r>
              <a:rPr lang="pl-PL" dirty="0" smtClean="0"/>
              <a:t>3D;</a:t>
            </a:r>
          </a:p>
          <a:p>
            <a:r>
              <a:rPr lang="pl-PL" dirty="0" smtClean="0"/>
              <a:t>liczba obsługiwanych </a:t>
            </a:r>
          </a:p>
          <a:p>
            <a:pPr>
              <a:buNone/>
            </a:pPr>
            <a:r>
              <a:rPr lang="pl-PL" dirty="0" smtClean="0"/>
              <a:t>  osi: 5;</a:t>
            </a:r>
          </a:p>
          <a:p>
            <a:r>
              <a:rPr lang="pl-PL" dirty="0" smtClean="0"/>
              <a:t>pełne wykrywanie </a:t>
            </a:r>
          </a:p>
          <a:p>
            <a:pPr>
              <a:buNone/>
            </a:pPr>
            <a:r>
              <a:rPr lang="pl-PL" dirty="0" smtClean="0"/>
              <a:t>  kolizji narzędzia, </a:t>
            </a:r>
          </a:p>
          <a:p>
            <a:pPr>
              <a:buNone/>
            </a:pPr>
            <a:r>
              <a:rPr lang="pl-PL" dirty="0" smtClean="0"/>
              <a:t>  uchwytu, formy, </a:t>
            </a:r>
          </a:p>
          <a:p>
            <a:pPr>
              <a:buNone/>
            </a:pPr>
            <a:r>
              <a:rPr lang="pl-PL" dirty="0" smtClean="0"/>
              <a:t>  modelu etc.;</a:t>
            </a:r>
          </a:p>
          <a:p>
            <a:r>
              <a:rPr lang="pl-PL" dirty="0" smtClean="0"/>
              <a:t>zarządzanie przeszkodami;</a:t>
            </a:r>
          </a:p>
          <a:p>
            <a:r>
              <a:rPr lang="pl-PL" dirty="0" smtClean="0"/>
              <a:t>optymalizacja programów obróbki;</a:t>
            </a:r>
          </a:p>
          <a:p>
            <a:r>
              <a:rPr lang="pl-PL" dirty="0" smtClean="0"/>
              <a:t>symulacja przestrzenna;</a:t>
            </a:r>
            <a:br>
              <a:rPr lang="pl-PL" dirty="0" smtClean="0"/>
            </a:b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387424"/>
            <a:ext cx="8229600" cy="387424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Symbol zastępczy zawartości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628800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rmAutofit lnSpcReduction="10000"/>
          </a:bodyPr>
          <a:lstStyle/>
          <a:p>
            <a:endParaRPr lang="pl-PL" dirty="0" smtClean="0"/>
          </a:p>
          <a:p>
            <a:r>
              <a:rPr lang="pl-PL" dirty="0" smtClean="0"/>
              <a:t>symulacja kinematyczna ruchów maszyny;</a:t>
            </a:r>
          </a:p>
          <a:p>
            <a:r>
              <a:rPr lang="pl-PL" dirty="0" smtClean="0"/>
              <a:t>definiowanie dowolnych najazdów i odjazdów;</a:t>
            </a:r>
          </a:p>
          <a:p>
            <a:r>
              <a:rPr lang="pl-PL" dirty="0" smtClean="0"/>
              <a:t>automatyczny podział elementów konstrukcji;</a:t>
            </a:r>
          </a:p>
          <a:p>
            <a:r>
              <a:rPr lang="pl-PL" dirty="0" smtClean="0"/>
              <a:t>tworzenie widoków i przekrojów zgodne z normami;</a:t>
            </a:r>
          </a:p>
          <a:p>
            <a:r>
              <a:rPr lang="pl-PL" dirty="0" smtClean="0"/>
              <a:t>projektowanie   </a:t>
            </a:r>
          </a:p>
          <a:p>
            <a:pPr>
              <a:buNone/>
            </a:pPr>
            <a:r>
              <a:rPr lang="pl-PL" dirty="0" smtClean="0"/>
              <a:t>  narzędzi;</a:t>
            </a:r>
          </a:p>
          <a:p>
            <a:r>
              <a:rPr lang="pl-PL" dirty="0" smtClean="0"/>
              <a:t>wsparcie </a:t>
            </a:r>
            <a:r>
              <a:rPr lang="pl-PL" dirty="0" err="1" smtClean="0"/>
              <a:t>podpro</a:t>
            </a:r>
            <a:r>
              <a:rPr lang="pl-PL" dirty="0" smtClean="0"/>
              <a:t>-</a:t>
            </a:r>
          </a:p>
          <a:p>
            <a:pPr>
              <a:buNone/>
            </a:pPr>
            <a:r>
              <a:rPr lang="pl-PL" dirty="0" smtClean="0"/>
              <a:t>  gramów;</a:t>
            </a:r>
          </a:p>
          <a:p>
            <a:r>
              <a:rPr lang="pl-PL" dirty="0" smtClean="0"/>
              <a:t>postprocesory do </a:t>
            </a:r>
          </a:p>
          <a:p>
            <a:pPr>
              <a:buNone/>
            </a:pPr>
            <a:r>
              <a:rPr lang="pl-PL" dirty="0" smtClean="0"/>
              <a:t>  maszyn.</a:t>
            </a:r>
          </a:p>
          <a:p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 flipV="1">
            <a:off x="457200" y="-819472"/>
            <a:ext cx="8229600" cy="72008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Symbol zastępczy zawartości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3429000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 flipV="1">
            <a:off x="457200" y="-819472"/>
            <a:ext cx="8229600" cy="144016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458611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pl-PL" b="1" dirty="0" smtClean="0"/>
              <a:t>  Frezowanie:</a:t>
            </a:r>
          </a:p>
          <a:p>
            <a:pPr>
              <a:buNone/>
            </a:pPr>
            <a:endParaRPr lang="pl-PL" dirty="0" smtClean="0"/>
          </a:p>
          <a:p>
            <a:r>
              <a:rPr lang="pl-PL" dirty="0" smtClean="0"/>
              <a:t>obróbka zgrubna ze stałym skokiem w osi Z;</a:t>
            </a:r>
          </a:p>
          <a:p>
            <a:r>
              <a:rPr lang="pl-PL" dirty="0" smtClean="0"/>
              <a:t>obróbka zgrubna materiału resztkowego;</a:t>
            </a:r>
          </a:p>
          <a:p>
            <a:r>
              <a:rPr lang="pl-PL" dirty="0" smtClean="0"/>
              <a:t>obróbka wykańczająca ze stałym skokiem w osi Z;</a:t>
            </a:r>
          </a:p>
          <a:p>
            <a:r>
              <a:rPr lang="pl-PL" dirty="0" smtClean="0"/>
              <a:t>obróbka wykańczająca ze stałym krokiem 3D;</a:t>
            </a:r>
          </a:p>
          <a:p>
            <a:r>
              <a:rPr lang="pl-PL" dirty="0" smtClean="0"/>
              <a:t>obróbka wierszowaniem;</a:t>
            </a:r>
          </a:p>
          <a:p>
            <a:r>
              <a:rPr lang="pl-PL" dirty="0" smtClean="0"/>
              <a:t>obróbka "ołówkowa„;</a:t>
            </a:r>
          </a:p>
          <a:p>
            <a:r>
              <a:rPr lang="pl-PL" dirty="0" smtClean="0"/>
              <a:t>obróbka spiralna i promieniowa;</a:t>
            </a:r>
          </a:p>
          <a:p>
            <a:r>
              <a:rPr lang="pl-PL" dirty="0" smtClean="0"/>
              <a:t>płynny przebieg ścieżek narzędzia (obróbka HSC);</a:t>
            </a:r>
          </a:p>
          <a:p>
            <a:r>
              <a:rPr lang="pl-PL" dirty="0" smtClean="0"/>
              <a:t>ograniczanie ścieżek narzędzi.</a:t>
            </a:r>
          </a:p>
          <a:p>
            <a:endParaRPr lang="pl-PL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None/>
            </a:pPr>
            <a:r>
              <a:rPr lang="pl-PL" dirty="0" smtClean="0"/>
              <a:t>   CAE to programy wysoko specjalistyczne pracujące samodzielne lub będące rozszerzeniami programów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 </a:t>
            </a:r>
            <a:r>
              <a:rPr lang="pl-PL" dirty="0" err="1" smtClean="0"/>
              <a:t>CAD-owskich</a:t>
            </a:r>
            <a:r>
              <a:rPr lang="pl-PL" dirty="0" smtClean="0"/>
              <a:t>, umożliwiające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 analizy inżynierskie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 wcześniej </a:t>
            </a:r>
          </a:p>
          <a:p>
            <a:pPr>
              <a:buNone/>
            </a:pPr>
            <a:r>
              <a:rPr lang="pl-PL" dirty="0"/>
              <a:t> </a:t>
            </a:r>
            <a:r>
              <a:rPr lang="pl-PL" dirty="0" smtClean="0"/>
              <a:t> zaprojektowanych </a:t>
            </a:r>
          </a:p>
          <a:p>
            <a:pPr>
              <a:buNone/>
            </a:pPr>
            <a:r>
              <a:rPr lang="pl-PL" dirty="0" smtClean="0"/>
              <a:t>  części wyrobu.    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1107504"/>
            <a:ext cx="8229600" cy="936104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pic>
        <p:nvPicPr>
          <p:cNvPr id="4" name="Picture 3" descr="C:\Users\wojszal\Desktop\images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212976"/>
            <a:ext cx="3835380" cy="2520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458611"/>
          </a:xfrm>
        </p:spPr>
        <p:txBody>
          <a:bodyPr/>
          <a:lstStyle/>
          <a:p>
            <a:pPr>
              <a:buNone/>
            </a:pPr>
            <a:r>
              <a:rPr lang="pl-PL" b="1" dirty="0" smtClean="0"/>
              <a:t>Drążenie:</a:t>
            </a:r>
            <a:endParaRPr lang="pl-PL" dirty="0" smtClean="0"/>
          </a:p>
          <a:p>
            <a:r>
              <a:rPr lang="pl-PL" dirty="0" smtClean="0"/>
              <a:t>cięcie po konturze;</a:t>
            </a:r>
          </a:p>
          <a:p>
            <a:r>
              <a:rPr lang="pl-PL" dirty="0" smtClean="0"/>
              <a:t>obróbka ubytkowa;</a:t>
            </a:r>
          </a:p>
          <a:p>
            <a:r>
              <a:rPr lang="pl-PL" dirty="0" smtClean="0"/>
              <a:t>obróbka jedno lub różnokierunkowa;</a:t>
            </a:r>
          </a:p>
          <a:p>
            <a:r>
              <a:rPr lang="pl-PL" dirty="0" smtClean="0"/>
              <a:t>automatyczne łączenie cięć (matryce).</a:t>
            </a:r>
          </a:p>
          <a:p>
            <a:endParaRPr lang="pl-PL" dirty="0" smtClean="0"/>
          </a:p>
          <a:p>
            <a:pPr>
              <a:buNone/>
            </a:pPr>
            <a:r>
              <a:rPr lang="pl-PL" b="1" dirty="0" smtClean="0"/>
              <a:t>Inne metody obróbki:</a:t>
            </a:r>
            <a:endParaRPr lang="pl-PL" dirty="0" smtClean="0"/>
          </a:p>
          <a:p>
            <a:r>
              <a:rPr lang="pl-PL" dirty="0" smtClean="0"/>
              <a:t>wiercenie;</a:t>
            </a:r>
          </a:p>
          <a:p>
            <a:r>
              <a:rPr lang="pl-PL" dirty="0" smtClean="0"/>
              <a:t>grawerowanie.</a:t>
            </a:r>
          </a:p>
          <a:p>
            <a:pPr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963488"/>
            <a:ext cx="8229600" cy="648072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Symbol zastępczy zawartości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789040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 flipV="1">
            <a:off x="457200" y="-603448"/>
            <a:ext cx="8229600" cy="216024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530619"/>
          </a:xfrm>
        </p:spPr>
        <p:txBody>
          <a:bodyPr/>
          <a:lstStyle/>
          <a:p>
            <a:pPr>
              <a:buNone/>
            </a:pPr>
            <a:r>
              <a:rPr lang="pl-PL" b="1" dirty="0" smtClean="0"/>
              <a:t>Szczegółowa charakterystyka funkcjonalności CAE:</a:t>
            </a:r>
          </a:p>
          <a:p>
            <a:pPr>
              <a:buNone/>
            </a:pPr>
            <a:endParaRPr lang="pl-PL" dirty="0" smtClean="0"/>
          </a:p>
          <a:p>
            <a:r>
              <a:rPr lang="pl-PL" dirty="0" smtClean="0"/>
              <a:t>automatyczne generowanie siatki;</a:t>
            </a:r>
          </a:p>
          <a:p>
            <a:r>
              <a:rPr lang="pl-PL" dirty="0" smtClean="0"/>
              <a:t>analiza naprężeń i przemieszczeń;</a:t>
            </a:r>
          </a:p>
          <a:p>
            <a:r>
              <a:rPr lang="pl-PL" dirty="0" smtClean="0"/>
              <a:t>analiza drgań i wyboczeń;</a:t>
            </a:r>
          </a:p>
          <a:p>
            <a:r>
              <a:rPr lang="pl-PL" dirty="0" smtClean="0"/>
              <a:t>analiza obiektów cienkościennych;</a:t>
            </a:r>
          </a:p>
          <a:p>
            <a:r>
              <a:rPr lang="pl-PL" dirty="0" smtClean="0"/>
              <a:t>symulacja przepływu gazów;</a:t>
            </a:r>
            <a:br>
              <a:rPr lang="pl-PL" dirty="0" smtClean="0"/>
            </a:br>
            <a:endParaRPr lang="pl-PL" dirty="0"/>
          </a:p>
        </p:txBody>
      </p:sp>
      <p:pic>
        <p:nvPicPr>
          <p:cNvPr id="6" name="Symbol zastępczy zawartości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789040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/>
          <a:lstStyle/>
          <a:p>
            <a:r>
              <a:rPr lang="pl-PL" dirty="0" smtClean="0"/>
              <a:t>symulacja funkcjonowania złożeń i ruchomych części;</a:t>
            </a:r>
          </a:p>
          <a:p>
            <a:r>
              <a:rPr lang="pl-PL" dirty="0" smtClean="0"/>
              <a:t>narzędzia do wykrywania kolizji;</a:t>
            </a:r>
          </a:p>
          <a:p>
            <a:r>
              <a:rPr lang="pl-PL" dirty="0" smtClean="0"/>
              <a:t>generowanie raportów HTML;</a:t>
            </a:r>
          </a:p>
          <a:p>
            <a:r>
              <a:rPr lang="pl-PL" dirty="0" smtClean="0"/>
              <a:t>przedstawienie wyników analiz w postaci wizualizacji 3D;</a:t>
            </a:r>
          </a:p>
          <a:p>
            <a:r>
              <a:rPr lang="pl-PL" dirty="0" smtClean="0"/>
              <a:t>rodzaj zastosowanego </a:t>
            </a:r>
            <a:r>
              <a:rPr lang="pl-PL" dirty="0" err="1" smtClean="0"/>
              <a:t>solver'a</a:t>
            </a:r>
            <a:r>
              <a:rPr lang="pl-PL" dirty="0" smtClean="0"/>
              <a:t>: NX </a:t>
            </a:r>
            <a:r>
              <a:rPr lang="pl-PL" dirty="0" err="1" smtClean="0"/>
              <a:t>Nastran</a:t>
            </a:r>
            <a:r>
              <a:rPr lang="pl-PL" dirty="0" smtClean="0"/>
              <a:t>.</a:t>
            </a:r>
          </a:p>
          <a:p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315416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Symbol zastępczy zawartości 5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005064"/>
            <a:ext cx="39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457200" y="-603448"/>
            <a:ext cx="8229600" cy="360040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976664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pl-PL" dirty="0" smtClean="0"/>
              <a:t> </a:t>
            </a:r>
          </a:p>
          <a:p>
            <a:pPr>
              <a:buNone/>
            </a:pPr>
            <a:r>
              <a:rPr lang="pl-PL" sz="4900" b="1" dirty="0" err="1" smtClean="0"/>
              <a:t>Bibligrafia</a:t>
            </a:r>
            <a:r>
              <a:rPr lang="pl-PL" sz="4900" b="1" dirty="0" smtClean="0"/>
              <a:t>:</a:t>
            </a:r>
            <a:endParaRPr lang="pl-PL" sz="4900" dirty="0" smtClean="0"/>
          </a:p>
          <a:p>
            <a:pPr>
              <a:buNone/>
            </a:pPr>
            <a:endParaRPr lang="pl-PL" sz="4900" dirty="0" smtClean="0"/>
          </a:p>
          <a:p>
            <a:pPr>
              <a:buNone/>
            </a:pP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J.Bis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R.Markiewicz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, Komputerowe wspomaganie projektowania CAD. Podstawy, REA, </a:t>
            </a: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W-wa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 2008;</a:t>
            </a:r>
          </a:p>
          <a:p>
            <a:pPr>
              <a:buNone/>
            </a:pP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E.Chlebus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, Techniki komputerowe </a:t>
            </a: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CAx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 w Inżynierii Produkcji, Wyd. Naukowo- </a:t>
            </a: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Techniczne,W-wa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 2008; </a:t>
            </a:r>
          </a:p>
          <a:p>
            <a:pPr>
              <a:buNone/>
            </a:pP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S.Legutko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,  Podstawy eksploatacji maszyn i urządzeń, </a:t>
            </a: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WSiP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W-wa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 2007;</a:t>
            </a:r>
          </a:p>
          <a:p>
            <a:pPr>
              <a:buNone/>
            </a:pP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J.Zawora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, Podstawy budowy maszyn, </a:t>
            </a: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WSiP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pl-PL" sz="4200" b="1" dirty="0" err="1" smtClean="0">
                <a:latin typeface="Arial" pitchFamily="34" charset="0"/>
                <a:cs typeface="Arial" pitchFamily="34" charset="0"/>
              </a:rPr>
              <a:t>W-wa</a:t>
            </a:r>
            <a:r>
              <a:rPr lang="pl-PL" sz="4200" b="1" dirty="0" smtClean="0">
                <a:latin typeface="Arial" pitchFamily="34" charset="0"/>
                <a:cs typeface="Arial" pitchFamily="34" charset="0"/>
              </a:rPr>
              <a:t> 2008;</a:t>
            </a:r>
          </a:p>
          <a:p>
            <a:pPr>
              <a:buNone/>
            </a:pP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sz="4200" b="1" u="sng" dirty="0" err="1" smtClean="0">
                <a:latin typeface="Arial" pitchFamily="34" charset="0"/>
                <a:cs typeface="Arial" pitchFamily="34" charset="0"/>
                <a:hlinkClick r:id="rId2"/>
              </a:rPr>
              <a:t>www.cad.pl</a:t>
            </a: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sz="4200" b="1" u="sng" dirty="0" err="1" smtClean="0">
                <a:latin typeface="Arial" pitchFamily="34" charset="0"/>
                <a:cs typeface="Arial" pitchFamily="34" charset="0"/>
                <a:hlinkClick r:id="rId3"/>
              </a:rPr>
              <a:t>www.cadraport.pl</a:t>
            </a: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sz="4200" b="1" u="sng" dirty="0" err="1" smtClean="0">
                <a:latin typeface="Arial" pitchFamily="34" charset="0"/>
                <a:cs typeface="Arial" pitchFamily="34" charset="0"/>
                <a:hlinkClick r:id="rId4"/>
              </a:rPr>
              <a:t>www.ely.pg.gda.pl</a:t>
            </a:r>
            <a:r>
              <a:rPr lang="pl-PL" sz="4200" b="1" u="sng" dirty="0" smtClean="0">
                <a:latin typeface="Arial" pitchFamily="34" charset="0"/>
                <a:cs typeface="Arial" pitchFamily="34" charset="0"/>
                <a:hlinkClick r:id="rId4"/>
              </a:rPr>
              <a:t>/</a:t>
            </a:r>
            <a:r>
              <a:rPr lang="pl-PL" sz="4200" b="1" u="sng" dirty="0" err="1" smtClean="0">
                <a:latin typeface="Arial" pitchFamily="34" charset="0"/>
                <a:cs typeface="Arial" pitchFamily="34" charset="0"/>
                <a:hlinkClick r:id="rId4"/>
              </a:rPr>
              <a:t>kane</a:t>
            </a:r>
            <a:r>
              <a:rPr lang="pl-PL" sz="4200" b="1" u="sng" dirty="0" smtClean="0">
                <a:latin typeface="Arial" pitchFamily="34" charset="0"/>
                <a:cs typeface="Arial" pitchFamily="34" charset="0"/>
                <a:hlinkClick r:id="rId4"/>
              </a:rPr>
              <a:t>/</a:t>
            </a:r>
            <a:r>
              <a:rPr lang="pl-PL" sz="4200" b="1" u="sng" dirty="0" err="1" smtClean="0">
                <a:latin typeface="Arial" pitchFamily="34" charset="0"/>
                <a:cs typeface="Arial" pitchFamily="34" charset="0"/>
                <a:hlinkClick r:id="rId4"/>
              </a:rPr>
              <a:t>Dydaktyka.pl</a:t>
            </a: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sz="4200" b="1" u="sng" dirty="0" err="1" smtClean="0">
                <a:latin typeface="Arial" pitchFamily="34" charset="0"/>
                <a:cs typeface="Arial" pitchFamily="34" charset="0"/>
                <a:hlinkClick r:id="rId5"/>
              </a:rPr>
              <a:t>www.siemens.com</a:t>
            </a:r>
            <a:r>
              <a:rPr lang="pl-PL" sz="4200" b="1" u="sng" dirty="0" smtClean="0">
                <a:latin typeface="Arial" pitchFamily="34" charset="0"/>
                <a:cs typeface="Arial" pitchFamily="34" charset="0"/>
                <a:hlinkClick r:id="rId5"/>
              </a:rPr>
              <a:t>/</a:t>
            </a:r>
            <a:r>
              <a:rPr lang="pl-PL" sz="4200" b="1" u="sng" dirty="0" err="1" smtClean="0">
                <a:latin typeface="Arial" pitchFamily="34" charset="0"/>
                <a:cs typeface="Arial" pitchFamily="34" charset="0"/>
                <a:hlinkClick r:id="rId5"/>
              </a:rPr>
              <a:t>plm</a:t>
            </a: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sz="4200" b="1" u="sng" dirty="0" err="1" smtClean="0">
                <a:latin typeface="Arial" pitchFamily="34" charset="0"/>
                <a:cs typeface="Arial" pitchFamily="34" charset="0"/>
                <a:hlinkClick r:id="rId6"/>
              </a:rPr>
              <a:t>www.cador.pl</a:t>
            </a: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sz="4200" b="1" u="sng" dirty="0" err="1" smtClean="0">
                <a:latin typeface="Arial" pitchFamily="34" charset="0"/>
                <a:cs typeface="Arial" pitchFamily="34" charset="0"/>
                <a:hlinkClick r:id="rId7"/>
              </a:rPr>
              <a:t>www.autodesk.pl</a:t>
            </a:r>
            <a:endParaRPr lang="pl-PL" sz="42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l-PL" dirty="0" smtClean="0"/>
              <a:t> </a:t>
            </a:r>
          </a:p>
          <a:p>
            <a:endParaRPr lang="pl-PL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pPr>
              <a:buNone/>
            </a:pPr>
            <a:r>
              <a:rPr lang="pl-PL" dirty="0" smtClean="0"/>
              <a:t>    Najczęściej są to analizy wytrzymałościowe elementów skończonych MES (przy użyciu których można obliczyć naprężenia statyczne, dynamiczne i zmęczeniowe). </a:t>
            </a:r>
            <a:r>
              <a:rPr lang="pl-PL" dirty="0"/>
              <a:t>O</a:t>
            </a:r>
            <a:r>
              <a:rPr lang="pl-PL" dirty="0" smtClean="0"/>
              <a:t>szczędzają one czas projektantom, gdyż eliminują kosztowne i czasochłonne próby na modelach rzeczywistych.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963488"/>
            <a:ext cx="8229600" cy="504056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Obraz 3" descr="C:\Users\wojszal\Desktop\images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149080"/>
            <a:ext cx="2724150" cy="19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pPr algn="ctr">
              <a:buNone/>
            </a:pPr>
            <a:endParaRPr lang="pl-PL" b="1" dirty="0" smtClean="0"/>
          </a:p>
          <a:p>
            <a:pPr algn="ctr">
              <a:buNone/>
            </a:pPr>
            <a:endParaRPr lang="pl-PL" b="1" dirty="0"/>
          </a:p>
          <a:p>
            <a:pPr algn="ctr">
              <a:buNone/>
            </a:pPr>
            <a:endParaRPr lang="pl-PL" b="1" dirty="0" smtClean="0"/>
          </a:p>
          <a:p>
            <a:pPr algn="ctr">
              <a:buNone/>
            </a:pPr>
            <a:r>
              <a:rPr lang="pl-PL" b="1" dirty="0" smtClean="0"/>
              <a:t>Oprogramowania CAE</a:t>
            </a:r>
          </a:p>
          <a:p>
            <a:pPr algn="ctr">
              <a:buNone/>
            </a:pPr>
            <a:r>
              <a:rPr lang="pl-PL" b="1" dirty="0" smtClean="0"/>
              <a:t> (lub z możliwościami CAE).</a:t>
            </a:r>
            <a:endParaRPr lang="pl-PL" dirty="0" smtClean="0"/>
          </a:p>
          <a:p>
            <a:pPr algn="just">
              <a:buNone/>
            </a:pP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 flipV="1">
            <a:off x="457200" y="-675456"/>
            <a:ext cx="8229600" cy="72008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b="1" dirty="0" smtClean="0"/>
              <a:t>Oprogramowanie </a:t>
            </a:r>
            <a:r>
              <a:rPr lang="pl-PL" b="1" dirty="0"/>
              <a:t>CAE:</a:t>
            </a:r>
            <a:endParaRPr lang="pl-PL" dirty="0"/>
          </a:p>
          <a:p>
            <a:pPr>
              <a:buNone/>
            </a:pPr>
            <a:r>
              <a:rPr lang="pl-PL" b="1" dirty="0"/>
              <a:t>• </a:t>
            </a:r>
            <a:r>
              <a:rPr lang="pl-PL" b="1" dirty="0" err="1"/>
              <a:t>Ansys</a:t>
            </a:r>
            <a:r>
              <a:rPr lang="pl-PL" b="1" dirty="0"/>
              <a:t> </a:t>
            </a:r>
            <a:r>
              <a:rPr lang="pl-PL" i="1" dirty="0"/>
              <a:t>CAE</a:t>
            </a:r>
            <a:endParaRPr lang="pl-PL" dirty="0"/>
          </a:p>
          <a:p>
            <a:pPr>
              <a:buNone/>
            </a:pPr>
            <a:r>
              <a:rPr lang="pl-PL" b="1" dirty="0"/>
              <a:t>• </a:t>
            </a:r>
            <a:r>
              <a:rPr lang="pl-PL" b="1" dirty="0" err="1"/>
              <a:t>Calculix</a:t>
            </a:r>
            <a:r>
              <a:rPr lang="pl-PL" b="1" dirty="0"/>
              <a:t> </a:t>
            </a:r>
            <a:r>
              <a:rPr lang="pl-PL" i="1" dirty="0"/>
              <a:t>CAE</a:t>
            </a:r>
            <a:endParaRPr lang="pl-PL" dirty="0"/>
          </a:p>
          <a:p>
            <a:pPr>
              <a:buNone/>
            </a:pPr>
            <a:r>
              <a:rPr lang="en-US" b="1" dirty="0"/>
              <a:t>• </a:t>
            </a:r>
            <a:r>
              <a:rPr lang="en-US" b="1" dirty="0" err="1"/>
              <a:t>CFDesign</a:t>
            </a:r>
            <a:r>
              <a:rPr lang="en-US" b="1" dirty="0"/>
              <a:t> </a:t>
            </a:r>
            <a:r>
              <a:rPr lang="en-US" i="1" dirty="0"/>
              <a:t>CAE (CAF)</a:t>
            </a:r>
            <a:endParaRPr lang="pl-PL" dirty="0"/>
          </a:p>
          <a:p>
            <a:pPr>
              <a:buNone/>
            </a:pPr>
            <a:r>
              <a:rPr lang="en-US" b="1" dirty="0"/>
              <a:t>• COSMOS </a:t>
            </a:r>
            <a:r>
              <a:rPr lang="en-US" i="1" dirty="0"/>
              <a:t>CAE</a:t>
            </a:r>
            <a:endParaRPr lang="pl-PL" dirty="0"/>
          </a:p>
          <a:p>
            <a:pPr>
              <a:buNone/>
            </a:pPr>
            <a:r>
              <a:rPr lang="en-US" b="1" dirty="0"/>
              <a:t>• </a:t>
            </a:r>
            <a:r>
              <a:rPr lang="en-US" b="1" dirty="0" err="1"/>
              <a:t>Femap</a:t>
            </a:r>
            <a:r>
              <a:rPr lang="en-US" b="1" dirty="0"/>
              <a:t> </a:t>
            </a:r>
            <a:r>
              <a:rPr lang="en-US" i="1" dirty="0"/>
              <a:t>CAE  </a:t>
            </a:r>
            <a:endParaRPr lang="pl-PL" dirty="0"/>
          </a:p>
          <a:p>
            <a:pPr>
              <a:buNone/>
            </a:pPr>
            <a:r>
              <a:rPr lang="en-US" b="1" dirty="0"/>
              <a:t>• Fluent </a:t>
            </a:r>
            <a:r>
              <a:rPr lang="en-US" i="1" dirty="0"/>
              <a:t>CAE</a:t>
            </a:r>
            <a:endParaRPr lang="pl-PL" dirty="0"/>
          </a:p>
          <a:p>
            <a:pPr>
              <a:buNone/>
            </a:pPr>
            <a:r>
              <a:rPr lang="en-US" b="1" dirty="0"/>
              <a:t>• </a:t>
            </a:r>
            <a:r>
              <a:rPr lang="en-US" b="1" dirty="0" err="1"/>
              <a:t>HyperWorks</a:t>
            </a:r>
            <a:r>
              <a:rPr lang="en-US" b="1" dirty="0"/>
              <a:t> </a:t>
            </a:r>
            <a:r>
              <a:rPr lang="en-US" i="1" dirty="0"/>
              <a:t>CAE </a:t>
            </a:r>
            <a:r>
              <a:rPr lang="en-US" b="1" i="1" dirty="0"/>
              <a:t> </a:t>
            </a:r>
            <a:endParaRPr lang="pl-PL" dirty="0"/>
          </a:p>
          <a:p>
            <a:pPr>
              <a:buNone/>
            </a:pPr>
            <a:r>
              <a:rPr lang="en-US" b="1" dirty="0"/>
              <a:t>• </a:t>
            </a:r>
            <a:r>
              <a:rPr lang="en-US" b="1" dirty="0" err="1"/>
              <a:t>Moldflow</a:t>
            </a:r>
            <a:r>
              <a:rPr lang="en-US" b="1" dirty="0"/>
              <a:t> </a:t>
            </a:r>
            <a:r>
              <a:rPr lang="en-US" i="1" dirty="0"/>
              <a:t>CAE </a:t>
            </a:r>
            <a:endParaRPr lang="pl-PL" dirty="0"/>
          </a:p>
          <a:p>
            <a:pPr>
              <a:buNone/>
            </a:pPr>
            <a:r>
              <a:rPr lang="en-US" b="1" dirty="0" smtClean="0"/>
              <a:t>•</a:t>
            </a:r>
            <a:r>
              <a:rPr lang="en-US" b="1" dirty="0"/>
              <a:t> Range Software</a:t>
            </a:r>
            <a:r>
              <a:rPr lang="en-US" i="1" dirty="0"/>
              <a:t> CAE</a:t>
            </a:r>
            <a:endParaRPr lang="pl-PL" dirty="0"/>
          </a:p>
          <a:p>
            <a:pPr>
              <a:buNone/>
            </a:pP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1323528"/>
            <a:ext cx="8229600" cy="936104"/>
          </a:xfrm>
        </p:spPr>
        <p:txBody>
          <a:bodyPr>
            <a:normAutofit/>
          </a:bodyPr>
          <a:lstStyle/>
          <a:p>
            <a:endParaRPr lang="pl-PL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>
              <a:buNone/>
            </a:pPr>
            <a:r>
              <a:rPr lang="pl-PL" b="1" dirty="0" smtClean="0"/>
              <a:t> </a:t>
            </a:r>
          </a:p>
          <a:p>
            <a:pPr>
              <a:buNone/>
            </a:pPr>
            <a:r>
              <a:rPr lang="en-US" b="1" dirty="0" err="1" smtClean="0"/>
              <a:t>Oprogramowanie</a:t>
            </a:r>
            <a:r>
              <a:rPr lang="en-US" b="1" dirty="0" smtClean="0"/>
              <a:t> </a:t>
            </a:r>
            <a:r>
              <a:rPr lang="en-US" b="1" dirty="0"/>
              <a:t>CAD/CAE</a:t>
            </a:r>
            <a:r>
              <a:rPr lang="en-US" b="1" dirty="0" smtClean="0"/>
              <a:t>:</a:t>
            </a:r>
            <a:endParaRPr lang="pl-PL" b="1" dirty="0" smtClean="0"/>
          </a:p>
          <a:p>
            <a:pPr>
              <a:buNone/>
            </a:pPr>
            <a:endParaRPr lang="pl-PL" dirty="0"/>
          </a:p>
          <a:p>
            <a:pPr>
              <a:buNone/>
            </a:pPr>
            <a:r>
              <a:rPr lang="en-US" b="1" dirty="0" smtClean="0"/>
              <a:t>•</a:t>
            </a:r>
            <a:r>
              <a:rPr lang="en-US" b="1" dirty="0"/>
              <a:t> Autodesk Inventor 2010 </a:t>
            </a:r>
            <a:r>
              <a:rPr lang="en-US" i="1" dirty="0"/>
              <a:t>CAD, CAE </a:t>
            </a:r>
            <a:endParaRPr lang="pl-PL" dirty="0" smtClean="0"/>
          </a:p>
          <a:p>
            <a:pPr>
              <a:buNone/>
            </a:pPr>
            <a:r>
              <a:rPr lang="en-US" b="1" dirty="0" smtClean="0"/>
              <a:t>• </a:t>
            </a:r>
            <a:r>
              <a:rPr lang="en-US" b="1" dirty="0"/>
              <a:t>Solid Edge ST 2 </a:t>
            </a:r>
            <a:r>
              <a:rPr lang="en-US" i="1" dirty="0"/>
              <a:t>CAD, CAE  </a:t>
            </a:r>
            <a:endParaRPr lang="pl-PL" dirty="0"/>
          </a:p>
          <a:p>
            <a:pPr>
              <a:buNone/>
            </a:pPr>
            <a:r>
              <a:rPr lang="en-US" b="1" dirty="0" smtClean="0"/>
              <a:t>• </a:t>
            </a:r>
            <a:r>
              <a:rPr lang="en-US" b="1" dirty="0" err="1"/>
              <a:t>SolidWorks</a:t>
            </a:r>
            <a:r>
              <a:rPr lang="en-US" b="1" dirty="0"/>
              <a:t> 2009 </a:t>
            </a:r>
            <a:r>
              <a:rPr lang="en-US" i="1" dirty="0"/>
              <a:t>CAD, CAE </a:t>
            </a:r>
            <a:endParaRPr lang="pl-PL" dirty="0" smtClean="0"/>
          </a:p>
          <a:p>
            <a:pPr>
              <a:buNone/>
            </a:pPr>
            <a:r>
              <a:rPr lang="pl-PL" b="1" dirty="0" smtClean="0"/>
              <a:t>• </a:t>
            </a:r>
            <a:r>
              <a:rPr lang="pl-PL" b="1" dirty="0" err="1"/>
              <a:t>SolidWorks</a:t>
            </a:r>
            <a:r>
              <a:rPr lang="pl-PL" b="1" dirty="0"/>
              <a:t> 2010 </a:t>
            </a:r>
            <a:r>
              <a:rPr lang="pl-PL" i="1" dirty="0"/>
              <a:t>CAD, CAE  </a:t>
            </a:r>
            <a:endParaRPr lang="pl-PL" dirty="0"/>
          </a:p>
          <a:p>
            <a:pPr>
              <a:buNone/>
            </a:pPr>
            <a:endParaRPr lang="pl-PL" dirty="0"/>
          </a:p>
          <a:p>
            <a:pPr>
              <a:buNone/>
            </a:pP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 flipV="1">
            <a:off x="457200" y="-675456"/>
            <a:ext cx="8229600" cy="72008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algn="ctr">
              <a:buNone/>
            </a:pPr>
            <a:r>
              <a:rPr lang="pl-PL" b="1" dirty="0" smtClean="0"/>
              <a:t>Oprogramowanie </a:t>
            </a:r>
            <a:r>
              <a:rPr lang="pl-PL" b="1" dirty="0"/>
              <a:t>CAD/CAM/CAE:</a:t>
            </a:r>
            <a:endParaRPr lang="pl-PL" dirty="0"/>
          </a:p>
          <a:p>
            <a:pPr>
              <a:buNone/>
            </a:pPr>
            <a:endParaRPr lang="pl-PL" b="1" dirty="0" smtClean="0"/>
          </a:p>
          <a:p>
            <a:pPr>
              <a:buNone/>
            </a:pPr>
            <a:r>
              <a:rPr lang="en-US" b="1" dirty="0" smtClean="0"/>
              <a:t>• </a:t>
            </a:r>
            <a:r>
              <a:rPr lang="en-US" b="1" dirty="0"/>
              <a:t>CATIA V5 R19 </a:t>
            </a:r>
            <a:r>
              <a:rPr lang="en-US" i="1" dirty="0"/>
              <a:t>CAD, CAM, CAE </a:t>
            </a:r>
            <a:r>
              <a:rPr lang="en-US" b="1" i="1" dirty="0"/>
              <a:t> </a:t>
            </a:r>
            <a:endParaRPr lang="pl-PL" dirty="0" smtClean="0"/>
          </a:p>
          <a:p>
            <a:pPr>
              <a:buNone/>
            </a:pPr>
            <a:r>
              <a:rPr lang="en-US" b="1" dirty="0" smtClean="0"/>
              <a:t>• </a:t>
            </a:r>
            <a:r>
              <a:rPr lang="en-US" b="1" dirty="0"/>
              <a:t>NX </a:t>
            </a:r>
            <a:r>
              <a:rPr lang="en-US" b="1" dirty="0" smtClean="0"/>
              <a:t>6</a:t>
            </a:r>
            <a:r>
              <a:rPr lang="pl-PL" b="1" dirty="0" smtClean="0"/>
              <a:t>, NX 7 Design</a:t>
            </a:r>
            <a:r>
              <a:rPr lang="en-US" b="1" dirty="0"/>
              <a:t> </a:t>
            </a:r>
            <a:r>
              <a:rPr lang="en-US" i="1" dirty="0"/>
              <a:t>CAD, CAM, CAE  </a:t>
            </a:r>
            <a:endParaRPr lang="pl-PL" dirty="0"/>
          </a:p>
          <a:p>
            <a:pPr>
              <a:buNone/>
            </a:pPr>
            <a:r>
              <a:rPr lang="en-US" b="1" dirty="0"/>
              <a:t>• </a:t>
            </a:r>
            <a:r>
              <a:rPr lang="en-US" b="1" dirty="0" err="1"/>
              <a:t>Alibre</a:t>
            </a:r>
            <a:r>
              <a:rPr lang="en-US" b="1" dirty="0"/>
              <a:t> Design </a:t>
            </a:r>
            <a:r>
              <a:rPr lang="en-US" i="1" dirty="0"/>
              <a:t>CAD, CAM, CAE  </a:t>
            </a:r>
            <a:endParaRPr lang="pl-PL" dirty="0"/>
          </a:p>
          <a:p>
            <a:pPr>
              <a:buNone/>
            </a:pPr>
            <a:r>
              <a:rPr lang="pl-PL" b="1" dirty="0"/>
              <a:t>• </a:t>
            </a:r>
            <a:r>
              <a:rPr lang="pl-PL" b="1" dirty="0" err="1"/>
              <a:t>ProEngineer</a:t>
            </a:r>
            <a:r>
              <a:rPr lang="pl-PL" b="1" dirty="0"/>
              <a:t> </a:t>
            </a:r>
            <a:r>
              <a:rPr lang="pl-PL" i="1" dirty="0"/>
              <a:t>CAD, CAM, CAE  </a:t>
            </a:r>
            <a:endParaRPr lang="pl-PL" dirty="0"/>
          </a:p>
          <a:p>
            <a:endParaRPr lang="pl-PL" dirty="0" smtClean="0"/>
          </a:p>
          <a:p>
            <a:pPr>
              <a:buNone/>
            </a:pPr>
            <a:endParaRPr lang="pl-PL" dirty="0"/>
          </a:p>
          <a:p>
            <a:pPr>
              <a:buNone/>
            </a:pP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459432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Picture 2" descr="C:\Users\wojszal\Desktop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4149080"/>
            <a:ext cx="2447925" cy="18669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pl-PL" b="1" dirty="0" smtClean="0"/>
              <a:t>                    </a:t>
            </a:r>
            <a:r>
              <a:rPr lang="en-US" b="1" dirty="0" smtClean="0">
                <a:latin typeface="Bauhaus 93" pitchFamily="82" charset="0"/>
              </a:rPr>
              <a:t>Range </a:t>
            </a:r>
            <a:r>
              <a:rPr lang="en-US" b="1" dirty="0">
                <a:latin typeface="Bauhaus 93" pitchFamily="82" charset="0"/>
              </a:rPr>
              <a:t>Software </a:t>
            </a:r>
            <a:r>
              <a:rPr lang="en-US" dirty="0" smtClean="0">
                <a:latin typeface="Bauhaus 93" pitchFamily="82" charset="0"/>
              </a:rPr>
              <a:t>CAE</a:t>
            </a:r>
            <a:r>
              <a:rPr lang="en-US" b="1" dirty="0" smtClean="0">
                <a:latin typeface="Bauhaus 93" pitchFamily="82" charset="0"/>
              </a:rPr>
              <a:t> </a:t>
            </a:r>
            <a:endParaRPr lang="pl-PL" dirty="0" smtClean="0">
              <a:latin typeface="Bauhaus 93" pitchFamily="82" charset="0"/>
            </a:endParaRPr>
          </a:p>
          <a:p>
            <a:pPr lvl="0">
              <a:buNone/>
            </a:pPr>
            <a:r>
              <a:rPr lang="pl-PL" b="1" dirty="0"/>
              <a:t> </a:t>
            </a:r>
            <a:r>
              <a:rPr lang="pl-PL" b="1" dirty="0" smtClean="0"/>
              <a:t>  </a:t>
            </a:r>
            <a:endParaRPr lang="pl-PL" dirty="0"/>
          </a:p>
          <a:p>
            <a:r>
              <a:rPr lang="pl-PL" b="1" dirty="0"/>
              <a:t>Pełna nazwa najnowszej wersji programu dostępnej na rynku:</a:t>
            </a:r>
            <a:r>
              <a:rPr lang="pl-PL" b="1" dirty="0">
                <a:latin typeface="Bauhaus 93" pitchFamily="82" charset="0"/>
              </a:rPr>
              <a:t> </a:t>
            </a:r>
            <a:r>
              <a:rPr lang="pl-PL" dirty="0" err="1">
                <a:latin typeface="Bauhaus 93" pitchFamily="82" charset="0"/>
              </a:rPr>
              <a:t>Range</a:t>
            </a:r>
            <a:r>
              <a:rPr lang="pl-PL" dirty="0">
                <a:latin typeface="Bauhaus 93" pitchFamily="82" charset="0"/>
              </a:rPr>
              <a:t> Software</a:t>
            </a:r>
          </a:p>
          <a:p>
            <a:pPr>
              <a:buNone/>
            </a:pP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 flipV="1">
            <a:off x="457200" y="-891480"/>
            <a:ext cx="8229600" cy="216024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pic>
        <p:nvPicPr>
          <p:cNvPr id="4" name="Symbol zastępczy zawartości 3" descr="http://www.cadblog.pl/range_screen2.gif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924944"/>
            <a:ext cx="32385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">
  <a:themeElements>
    <a:clrScheme name="Hol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Hol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Hol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293</TotalTime>
  <Words>630</Words>
  <Application>Microsoft Office PowerPoint</Application>
  <PresentationFormat>Pokaz na ekranie (4:3)</PresentationFormat>
  <Paragraphs>254</Paragraphs>
  <Slides>33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33</vt:i4>
      </vt:variant>
    </vt:vector>
  </HeadingPairs>
  <TitlesOfParts>
    <vt:vector size="34" baseType="lpstr">
      <vt:lpstr>Hol</vt:lpstr>
      <vt:lpstr>CAE (Komputerowo Wspomagane Prace Inżynierskie) Computer Aided Engineering.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  <vt:lpstr>Slajd 20</vt:lpstr>
      <vt:lpstr>Slajd 21</vt:lpstr>
      <vt:lpstr>Slajd 22</vt:lpstr>
      <vt:lpstr>Slajd 23</vt:lpstr>
      <vt:lpstr>Slajd 24</vt:lpstr>
      <vt:lpstr>Slajd 25</vt:lpstr>
      <vt:lpstr>Slajd 26</vt:lpstr>
      <vt:lpstr>Slajd 27</vt:lpstr>
      <vt:lpstr>Slajd 28</vt:lpstr>
      <vt:lpstr>Slajd 29</vt:lpstr>
      <vt:lpstr>Slajd 30</vt:lpstr>
      <vt:lpstr>Slajd 31</vt:lpstr>
      <vt:lpstr>Slajd 32</vt:lpstr>
      <vt:lpstr>Slajd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wojszal</dc:creator>
  <cp:lastModifiedBy>wojszal</cp:lastModifiedBy>
  <cp:revision>31</cp:revision>
  <dcterms:created xsi:type="dcterms:W3CDTF">2010-11-30T09:50:52Z</dcterms:created>
  <dcterms:modified xsi:type="dcterms:W3CDTF">2010-11-30T16:49:48Z</dcterms:modified>
</cp:coreProperties>
</file>